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5.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6.xml" ContentType="application/vnd.openxmlformats-officedocument.presentationml.notesSlide+xml"/>
  <Override PartName="/ppt/charts/chart13.xml" ContentType="application/vnd.openxmlformats-officedocument.drawingml.chart+xml"/>
  <Override PartName="/ppt/notesSlides/notesSlide7.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sldIdLst>
    <p:sldId id="257" r:id="rId2"/>
    <p:sldId id="259" r:id="rId3"/>
    <p:sldId id="260" r:id="rId4"/>
    <p:sldId id="320" r:id="rId5"/>
    <p:sldId id="312" r:id="rId6"/>
    <p:sldId id="313" r:id="rId7"/>
    <p:sldId id="321" r:id="rId8"/>
    <p:sldId id="314" r:id="rId9"/>
    <p:sldId id="316" r:id="rId10"/>
    <p:sldId id="317" r:id="rId11"/>
    <p:sldId id="322" r:id="rId12"/>
    <p:sldId id="318" r:id="rId13"/>
    <p:sldId id="323" r:id="rId14"/>
    <p:sldId id="324" r:id="rId15"/>
    <p:sldId id="319" r:id="rId1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Pritchard" initials="SP" lastIdx="1" clrIdx="0">
    <p:extLst>
      <p:ext uri="{19B8F6BF-5375-455C-9EA6-DF929625EA0E}">
        <p15:presenceInfo xmlns:p15="http://schemas.microsoft.com/office/powerpoint/2012/main" userId="S-1-5-21-2424519041-3929863617-3983091924-17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39966"/>
    <a:srgbClr val="FF99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2" d="100"/>
          <a:sy n="72" d="100"/>
        </p:scale>
        <p:origin x="1326"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34059910267509"/>
          <c:y val="6.3756128812547091E-3"/>
          <c:w val="0.72491025678104815"/>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Pt>
            <c:idx val="0"/>
            <c:invertIfNegative val="0"/>
            <c:bubble3D val="0"/>
            <c:spPr>
              <a:solidFill>
                <a:schemeClr val="tx1"/>
              </a:solidFill>
              <a:ln w="12748">
                <a:solidFill>
                  <a:srgbClr val="FFFFFF"/>
                </a:solidFill>
                <a:prstDash val="solid"/>
              </a:ln>
            </c:spPr>
            <c:extLst>
              <c:ext xmlns:c16="http://schemas.microsoft.com/office/drawing/2014/chart" uri="{C3380CC4-5D6E-409C-BE32-E72D297353CC}">
                <c16:uniqueId val="{00000001-EDBC-48D6-B730-E5B29594E4BC}"/>
              </c:ext>
            </c:extLst>
          </c:dPt>
          <c:dLbls>
            <c:spPr>
              <a:noFill/>
              <a:ln w="25496">
                <a:noFill/>
              </a:ln>
            </c:spPr>
            <c:txPr>
              <a:bodyPr wrap="square" lIns="38100" tIns="19050" rIns="38100" bIns="19050" anchor="ctr">
                <a:spAutoFit/>
              </a:bodyPr>
              <a:lstStyle/>
              <a:p>
                <a:pPr>
                  <a:defRPr sz="1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Net - Yes, in the last 6 months</c:v>
                </c:pt>
                <c:pt idx="1">
                  <c:v>Yes, in the last month</c:v>
                </c:pt>
                <c:pt idx="2">
                  <c:v>Yes, in the last 2-6 months</c:v>
                </c:pt>
                <c:pt idx="3">
                  <c:v>Yes, in the last 7-12 months</c:v>
                </c:pt>
                <c:pt idx="4">
                  <c:v>Over a year ago</c:v>
                </c:pt>
                <c:pt idx="5">
                  <c:v>Never</c:v>
                </c:pt>
              </c:strCache>
            </c:strRef>
          </c:cat>
          <c:val>
            <c:numRef>
              <c:f>Sheet1!$B$2:$G$2</c:f>
              <c:numCache>
                <c:formatCode>0%</c:formatCode>
                <c:ptCount val="6"/>
                <c:pt idx="0">
                  <c:v>0.51063829787234005</c:v>
                </c:pt>
                <c:pt idx="1">
                  <c:v>0.290780141843972</c:v>
                </c:pt>
                <c:pt idx="2">
                  <c:v>0.219858156028369</c:v>
                </c:pt>
                <c:pt idx="3">
                  <c:v>0.109929078014184</c:v>
                </c:pt>
                <c:pt idx="4">
                  <c:v>0.26</c:v>
                </c:pt>
                <c:pt idx="5">
                  <c:v>0.12765957446808501</c:v>
                </c:pt>
              </c:numCache>
            </c:numRef>
          </c:val>
          <c:extLst>
            <c:ext xmlns:c16="http://schemas.microsoft.com/office/drawing/2014/chart" uri="{C3380CC4-5D6E-409C-BE32-E72D297353CC}">
              <c16:uniqueId val="{00000002-EDBC-48D6-B730-E5B29594E4BC}"/>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8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1"/>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681156955101858"/>
          <c:y val="1.6245487364620937E-2"/>
          <c:w val="0.83318843044898139"/>
          <c:h val="0.83053037062867729"/>
        </c:manualLayout>
      </c:layout>
      <c:barChart>
        <c:barDir val="bar"/>
        <c:grouping val="percentStacked"/>
        <c:varyColors val="0"/>
        <c:ser>
          <c:idx val="0"/>
          <c:order val="0"/>
          <c:tx>
            <c:strRef>
              <c:f>Sheet1!$A$2</c:f>
              <c:strCache>
                <c:ptCount val="1"/>
                <c:pt idx="0">
                  <c:v>Very likely</c:v>
                </c:pt>
              </c:strCache>
            </c:strRef>
          </c:tx>
          <c:spPr>
            <a:solidFill>
              <a:srgbClr val="008000"/>
            </a:solidFill>
            <a:ln w="11285">
              <a:solidFill>
                <a:srgbClr val="FFFFFF"/>
              </a:solidFill>
              <a:prstDash val="solid"/>
            </a:ln>
          </c:spPr>
          <c:invertIfNegative val="0"/>
          <c:dLbls>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Exercise classes</c:v>
                </c:pt>
                <c:pt idx="1">
                  <c:v>Pilates</c:v>
                </c:pt>
                <c:pt idx="2">
                  <c:v>Yoga classes</c:v>
                </c:pt>
                <c:pt idx="3">
                  <c:v>Gym facilities</c:v>
                </c:pt>
                <c:pt idx="4">
                  <c:v>Badminton</c:v>
                </c:pt>
                <c:pt idx="5">
                  <c:v>Ballet, tap or dance classes</c:v>
                </c:pt>
                <c:pt idx="6">
                  <c:v>Five aside football</c:v>
                </c:pt>
                <c:pt idx="7">
                  <c:v>Basketball</c:v>
                </c:pt>
                <c:pt idx="8">
                  <c:v>Karate</c:v>
                </c:pt>
              </c:strCache>
            </c:strRef>
          </c:cat>
          <c:val>
            <c:numRef>
              <c:f>Sheet1!$B$2:$J$2</c:f>
              <c:numCache>
                <c:formatCode>0%</c:formatCode>
                <c:ptCount val="9"/>
                <c:pt idx="0">
                  <c:v>0.18</c:v>
                </c:pt>
                <c:pt idx="1">
                  <c:v>0.18</c:v>
                </c:pt>
                <c:pt idx="2">
                  <c:v>0.14000000000000001</c:v>
                </c:pt>
                <c:pt idx="3">
                  <c:v>0.15</c:v>
                </c:pt>
                <c:pt idx="4">
                  <c:v>0.08</c:v>
                </c:pt>
                <c:pt idx="5">
                  <c:v>0.05</c:v>
                </c:pt>
                <c:pt idx="6">
                  <c:v>0.06</c:v>
                </c:pt>
                <c:pt idx="7">
                  <c:v>0.04</c:v>
                </c:pt>
                <c:pt idx="8">
                  <c:v>0.02</c:v>
                </c:pt>
              </c:numCache>
            </c:numRef>
          </c:val>
          <c:extLst>
            <c:ext xmlns:c16="http://schemas.microsoft.com/office/drawing/2014/chart" uri="{C3380CC4-5D6E-409C-BE32-E72D297353CC}">
              <c16:uniqueId val="{00000000-86EF-40D3-B521-E164A2D897AA}"/>
            </c:ext>
          </c:extLst>
        </c:ser>
        <c:ser>
          <c:idx val="1"/>
          <c:order val="1"/>
          <c:tx>
            <c:strRef>
              <c:f>Sheet1!$A$3</c:f>
              <c:strCache>
                <c:ptCount val="1"/>
                <c:pt idx="0">
                  <c:v>Quite likely</c:v>
                </c:pt>
              </c:strCache>
            </c:strRef>
          </c:tx>
          <c:spPr>
            <a:solidFill>
              <a:srgbClr val="339966"/>
            </a:solidFill>
            <a:ln w="11285">
              <a:solidFill>
                <a:srgbClr val="FFFFFF"/>
              </a:solidFill>
              <a:prstDash val="solid"/>
            </a:ln>
          </c:spPr>
          <c:invertIfNegative val="0"/>
          <c:dLbls>
            <c:dLbl>
              <c:idx val="0"/>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1-86EF-40D3-B521-E164A2D897AA}"/>
                </c:ext>
              </c:extLst>
            </c:dLbl>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Exercise classes</c:v>
                </c:pt>
                <c:pt idx="1">
                  <c:v>Pilates</c:v>
                </c:pt>
                <c:pt idx="2">
                  <c:v>Yoga classes</c:v>
                </c:pt>
                <c:pt idx="3">
                  <c:v>Gym facilities</c:v>
                </c:pt>
                <c:pt idx="4">
                  <c:v>Badminton</c:v>
                </c:pt>
                <c:pt idx="5">
                  <c:v>Ballet, tap or dance classes</c:v>
                </c:pt>
                <c:pt idx="6">
                  <c:v>Five aside football</c:v>
                </c:pt>
                <c:pt idx="7">
                  <c:v>Basketball</c:v>
                </c:pt>
                <c:pt idx="8">
                  <c:v>Karate</c:v>
                </c:pt>
              </c:strCache>
            </c:strRef>
          </c:cat>
          <c:val>
            <c:numRef>
              <c:f>Sheet1!$B$3:$J$3</c:f>
              <c:numCache>
                <c:formatCode>0%</c:formatCode>
                <c:ptCount val="9"/>
                <c:pt idx="0">
                  <c:v>0.3</c:v>
                </c:pt>
                <c:pt idx="1">
                  <c:v>0.27</c:v>
                </c:pt>
                <c:pt idx="2">
                  <c:v>0.23</c:v>
                </c:pt>
                <c:pt idx="3">
                  <c:v>0.22</c:v>
                </c:pt>
                <c:pt idx="4">
                  <c:v>0.19</c:v>
                </c:pt>
                <c:pt idx="5">
                  <c:v>0.14000000000000001</c:v>
                </c:pt>
                <c:pt idx="6">
                  <c:v>0.1</c:v>
                </c:pt>
                <c:pt idx="7">
                  <c:v>0.1</c:v>
                </c:pt>
                <c:pt idx="8">
                  <c:v>7.0000000000000007E-2</c:v>
                </c:pt>
              </c:numCache>
            </c:numRef>
          </c:val>
          <c:extLst>
            <c:ext xmlns:c16="http://schemas.microsoft.com/office/drawing/2014/chart" uri="{C3380CC4-5D6E-409C-BE32-E72D297353CC}">
              <c16:uniqueId val="{00000002-86EF-40D3-B521-E164A2D897AA}"/>
            </c:ext>
          </c:extLst>
        </c:ser>
        <c:ser>
          <c:idx val="2"/>
          <c:order val="2"/>
          <c:tx>
            <c:strRef>
              <c:f>Sheet1!$A$4</c:f>
              <c:strCache>
                <c:ptCount val="1"/>
                <c:pt idx="0">
                  <c:v>Quite unlikely</c:v>
                </c:pt>
              </c:strCache>
            </c:strRef>
          </c:tx>
          <c:spPr>
            <a:solidFill>
              <a:srgbClr val="FF0000"/>
            </a:solidFill>
            <a:ln w="11285">
              <a:solidFill>
                <a:srgbClr val="FFFFFF"/>
              </a:solidFill>
              <a:prstDash val="solid"/>
            </a:ln>
          </c:spPr>
          <c:invertIfNegative val="0"/>
          <c:dLbls>
            <c:dLbl>
              <c:idx val="0"/>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3-86EF-40D3-B521-E164A2D897AA}"/>
                </c:ext>
              </c:extLst>
            </c:dLbl>
            <c:dLbl>
              <c:idx val="1"/>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4-86EF-40D3-B521-E164A2D897AA}"/>
                </c:ext>
              </c:extLst>
            </c:dLbl>
            <c:dLbl>
              <c:idx val="2"/>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5-86EF-40D3-B521-E164A2D897AA}"/>
                </c:ext>
              </c:extLst>
            </c:dLbl>
            <c:dLbl>
              <c:idx val="5"/>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6-86EF-40D3-B521-E164A2D897AA}"/>
                </c:ext>
              </c:extLst>
            </c:dLbl>
            <c:dLbl>
              <c:idx val="6"/>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7-86EF-40D3-B521-E164A2D897AA}"/>
                </c:ext>
              </c:extLst>
            </c:dLbl>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Exercise classes</c:v>
                </c:pt>
                <c:pt idx="1">
                  <c:v>Pilates</c:v>
                </c:pt>
                <c:pt idx="2">
                  <c:v>Yoga classes</c:v>
                </c:pt>
                <c:pt idx="3">
                  <c:v>Gym facilities</c:v>
                </c:pt>
                <c:pt idx="4">
                  <c:v>Badminton</c:v>
                </c:pt>
                <c:pt idx="5">
                  <c:v>Ballet, tap or dance classes</c:v>
                </c:pt>
                <c:pt idx="6">
                  <c:v>Five aside football</c:v>
                </c:pt>
                <c:pt idx="7">
                  <c:v>Basketball</c:v>
                </c:pt>
                <c:pt idx="8">
                  <c:v>Karate</c:v>
                </c:pt>
              </c:strCache>
            </c:strRef>
          </c:cat>
          <c:val>
            <c:numRef>
              <c:f>Sheet1!$B$4:$J$4</c:f>
              <c:numCache>
                <c:formatCode>0%</c:formatCode>
                <c:ptCount val="9"/>
                <c:pt idx="0">
                  <c:v>0.15</c:v>
                </c:pt>
                <c:pt idx="1">
                  <c:v>0.16</c:v>
                </c:pt>
                <c:pt idx="2">
                  <c:v>0.14000000000000001</c:v>
                </c:pt>
                <c:pt idx="3">
                  <c:v>0.09</c:v>
                </c:pt>
                <c:pt idx="4">
                  <c:v>0.14000000000000001</c:v>
                </c:pt>
                <c:pt idx="5">
                  <c:v>0.13</c:v>
                </c:pt>
                <c:pt idx="6">
                  <c:v>0.11</c:v>
                </c:pt>
                <c:pt idx="7">
                  <c:v>0.1</c:v>
                </c:pt>
                <c:pt idx="8">
                  <c:v>0.12</c:v>
                </c:pt>
              </c:numCache>
            </c:numRef>
          </c:val>
          <c:extLst>
            <c:ext xmlns:c16="http://schemas.microsoft.com/office/drawing/2014/chart" uri="{C3380CC4-5D6E-409C-BE32-E72D297353CC}">
              <c16:uniqueId val="{00000008-86EF-40D3-B521-E164A2D897AA}"/>
            </c:ext>
          </c:extLst>
        </c:ser>
        <c:ser>
          <c:idx val="3"/>
          <c:order val="3"/>
          <c:tx>
            <c:strRef>
              <c:f>Sheet1!$A$5</c:f>
              <c:strCache>
                <c:ptCount val="1"/>
                <c:pt idx="0">
                  <c:v>Very unlikely</c:v>
                </c:pt>
              </c:strCache>
            </c:strRef>
          </c:tx>
          <c:spPr>
            <a:solidFill>
              <a:srgbClr val="C00000"/>
            </a:solidFill>
            <a:ln w="11285">
              <a:solidFill>
                <a:srgbClr val="FFFFFF"/>
              </a:solidFill>
              <a:prstDash val="solid"/>
            </a:ln>
          </c:spPr>
          <c:invertIfNegative val="0"/>
          <c:dLbls>
            <c:dLbl>
              <c:idx val="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6EF-40D3-B521-E164A2D897AA}"/>
                </c:ext>
              </c:extLst>
            </c:dLbl>
            <c:dLbl>
              <c:idx val="2"/>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6EF-40D3-B521-E164A2D897AA}"/>
                </c:ext>
              </c:extLst>
            </c:dLbl>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Exercise classes</c:v>
                </c:pt>
                <c:pt idx="1">
                  <c:v>Pilates</c:v>
                </c:pt>
                <c:pt idx="2">
                  <c:v>Yoga classes</c:v>
                </c:pt>
                <c:pt idx="3">
                  <c:v>Gym facilities</c:v>
                </c:pt>
                <c:pt idx="4">
                  <c:v>Badminton</c:v>
                </c:pt>
                <c:pt idx="5">
                  <c:v>Ballet, tap or dance classes</c:v>
                </c:pt>
                <c:pt idx="6">
                  <c:v>Five aside football</c:v>
                </c:pt>
                <c:pt idx="7">
                  <c:v>Basketball</c:v>
                </c:pt>
                <c:pt idx="8">
                  <c:v>Karate</c:v>
                </c:pt>
              </c:strCache>
            </c:strRef>
          </c:cat>
          <c:val>
            <c:numRef>
              <c:f>Sheet1!$B$5:$J$5</c:f>
              <c:numCache>
                <c:formatCode>0%</c:formatCode>
                <c:ptCount val="9"/>
                <c:pt idx="0">
                  <c:v>0.31</c:v>
                </c:pt>
                <c:pt idx="1">
                  <c:v>0.35</c:v>
                </c:pt>
                <c:pt idx="2">
                  <c:v>0.44</c:v>
                </c:pt>
                <c:pt idx="3">
                  <c:v>0.48</c:v>
                </c:pt>
                <c:pt idx="4">
                  <c:v>0.55000000000000004</c:v>
                </c:pt>
                <c:pt idx="5">
                  <c:v>0.64</c:v>
                </c:pt>
                <c:pt idx="6">
                  <c:v>0.69</c:v>
                </c:pt>
                <c:pt idx="7">
                  <c:v>0.71</c:v>
                </c:pt>
                <c:pt idx="8">
                  <c:v>0.74</c:v>
                </c:pt>
              </c:numCache>
            </c:numRef>
          </c:val>
          <c:extLst>
            <c:ext xmlns:c16="http://schemas.microsoft.com/office/drawing/2014/chart" uri="{C3380CC4-5D6E-409C-BE32-E72D297353CC}">
              <c16:uniqueId val="{0000000B-86EF-40D3-B521-E164A2D897AA}"/>
            </c:ext>
          </c:extLst>
        </c:ser>
        <c:ser>
          <c:idx val="4"/>
          <c:order val="4"/>
          <c:tx>
            <c:strRef>
              <c:f>Sheet1!$A$6</c:f>
              <c:strCache>
                <c:ptCount val="1"/>
                <c:pt idx="0">
                  <c:v>Don't know</c:v>
                </c:pt>
              </c:strCache>
            </c:strRef>
          </c:tx>
          <c:spPr>
            <a:solidFill>
              <a:schemeClr val="accent1">
                <a:lumMod val="50000"/>
              </a:schemeClr>
            </a:solidFill>
            <a:ln w="11285">
              <a:solidFill>
                <a:srgbClr val="FFFFFF"/>
              </a:solidFill>
              <a:prstDash val="solid"/>
            </a:ln>
          </c:spPr>
          <c:invertIfNegative val="0"/>
          <c:dLbls>
            <c:dLbl>
              <c:idx val="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C-86EF-40D3-B521-E164A2D897AA}"/>
                </c:ext>
              </c:extLst>
            </c:dLbl>
            <c:dLbl>
              <c:idx val="2"/>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D-86EF-40D3-B521-E164A2D897AA}"/>
                </c:ext>
              </c:extLst>
            </c:dLbl>
            <c:spPr>
              <a:noFill/>
              <a:ln w="25372">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Exercise classes</c:v>
                </c:pt>
                <c:pt idx="1">
                  <c:v>Pilates</c:v>
                </c:pt>
                <c:pt idx="2">
                  <c:v>Yoga classes</c:v>
                </c:pt>
                <c:pt idx="3">
                  <c:v>Gym facilities</c:v>
                </c:pt>
                <c:pt idx="4">
                  <c:v>Badminton</c:v>
                </c:pt>
                <c:pt idx="5">
                  <c:v>Ballet, tap or dance classes</c:v>
                </c:pt>
                <c:pt idx="6">
                  <c:v>Five aside football</c:v>
                </c:pt>
                <c:pt idx="7">
                  <c:v>Basketball</c:v>
                </c:pt>
                <c:pt idx="8">
                  <c:v>Karate</c:v>
                </c:pt>
              </c:strCache>
            </c:strRef>
          </c:cat>
          <c:val>
            <c:numRef>
              <c:f>Sheet1!$B$6:$J$6</c:f>
              <c:numCache>
                <c:formatCode>0%</c:formatCode>
                <c:ptCount val="9"/>
                <c:pt idx="0">
                  <c:v>0.05</c:v>
                </c:pt>
                <c:pt idx="1">
                  <c:v>0.05</c:v>
                </c:pt>
                <c:pt idx="2">
                  <c:v>0.05</c:v>
                </c:pt>
                <c:pt idx="3">
                  <c:v>0.06</c:v>
                </c:pt>
                <c:pt idx="4">
                  <c:v>0.04</c:v>
                </c:pt>
                <c:pt idx="5">
                  <c:v>0.05</c:v>
                </c:pt>
                <c:pt idx="6">
                  <c:v>0.04</c:v>
                </c:pt>
                <c:pt idx="7">
                  <c:v>0.05</c:v>
                </c:pt>
                <c:pt idx="8">
                  <c:v>0.05</c:v>
                </c:pt>
              </c:numCache>
            </c:numRef>
          </c:val>
          <c:extLst>
            <c:ext xmlns:c16="http://schemas.microsoft.com/office/drawing/2014/chart" uri="{C3380CC4-5D6E-409C-BE32-E72D297353CC}">
              <c16:uniqueId val="{0000000E-86EF-40D3-B521-E164A2D897AA}"/>
            </c:ext>
          </c:extLst>
        </c:ser>
        <c:dLbls>
          <c:showLegendKey val="0"/>
          <c:showVal val="0"/>
          <c:showCatName val="0"/>
          <c:showSerName val="0"/>
          <c:showPercent val="0"/>
          <c:showBubbleSize val="0"/>
        </c:dLbls>
        <c:gapWidth val="50"/>
        <c:overlap val="100"/>
        <c:axId val="177373528"/>
        <c:axId val="1"/>
      </c:barChart>
      <c:catAx>
        <c:axId val="177373528"/>
        <c:scaling>
          <c:orientation val="maxMin"/>
        </c:scaling>
        <c:delete val="0"/>
        <c:axPos val="l"/>
        <c:numFmt formatCode="General" sourceLinked="1"/>
        <c:majorTickMark val="out"/>
        <c:minorTickMark val="none"/>
        <c:tickLblPos val="nextTo"/>
        <c:spPr>
          <a:ln w="11285">
            <a:solidFill>
              <a:srgbClr val="969696"/>
            </a:solidFill>
            <a:prstDash val="solid"/>
          </a:ln>
        </c:spPr>
        <c:txPr>
          <a:bodyPr rot="0" vert="horz"/>
          <a:lstStyle/>
          <a:p>
            <a:pPr>
              <a:defRPr sz="1200" b="0" i="0" u="none" strike="noStrike" baseline="0">
                <a:solidFill>
                  <a:schemeClr val="tx1"/>
                </a:solidFill>
                <a:latin typeface="+mn-lt"/>
                <a:ea typeface="Lato"/>
                <a:cs typeface="Lato"/>
              </a:defRPr>
            </a:pPr>
            <a:endParaRPr lang="en-US"/>
          </a:p>
        </c:txPr>
        <c:crossAx val="1"/>
        <c:crosses val="autoZero"/>
        <c:auto val="1"/>
        <c:lblAlgn val="ctr"/>
        <c:lblOffset val="100"/>
        <c:tickLblSkip val="1"/>
        <c:tickMarkSkip val="1"/>
        <c:noMultiLvlLbl val="0"/>
      </c:catAx>
      <c:valAx>
        <c:axId val="1"/>
        <c:scaling>
          <c:orientation val="minMax"/>
          <c:max val="1"/>
        </c:scaling>
        <c:delete val="1"/>
        <c:axPos val="t"/>
        <c:numFmt formatCode="0%" sourceLinked="1"/>
        <c:majorTickMark val="out"/>
        <c:minorTickMark val="none"/>
        <c:tickLblPos val="nextTo"/>
        <c:crossAx val="177373528"/>
        <c:crosses val="autoZero"/>
        <c:crossBetween val="between"/>
      </c:valAx>
      <c:spPr>
        <a:noFill/>
        <a:ln w="25372">
          <a:noFill/>
        </a:ln>
      </c:spPr>
    </c:plotArea>
    <c:legend>
      <c:legendPos val="b"/>
      <c:layout>
        <c:manualLayout>
          <c:xMode val="edge"/>
          <c:yMode val="edge"/>
          <c:x val="7.7957668766201943E-2"/>
          <c:y val="0.86747165841034113"/>
          <c:w val="0.91387365978598545"/>
          <c:h val="7.3885780658659916E-2"/>
        </c:manualLayout>
      </c:layout>
      <c:overlay val="0"/>
      <c:spPr>
        <a:solidFill>
          <a:schemeClr val="bg1"/>
        </a:solidFill>
        <a:ln w="2821">
          <a:solidFill>
            <a:schemeClr val="tx1"/>
          </a:solidFill>
          <a:prstDash val="solid"/>
        </a:ln>
      </c:spPr>
      <c:txPr>
        <a:bodyPr/>
        <a:lstStyle/>
        <a:p>
          <a:pPr>
            <a:defRPr sz="1398" b="0" i="0" u="none" strike="noStrike" baseline="0">
              <a:solidFill>
                <a:schemeClr val="tx1"/>
              </a:solidFill>
              <a:latin typeface="+mn-lt"/>
              <a:ea typeface="Lato"/>
              <a:cs typeface="Lato"/>
            </a:defRPr>
          </a:pPr>
          <a:endParaRPr lang="en-US"/>
        </a:p>
      </c:txPr>
    </c:legend>
    <c:plotVisOnly val="1"/>
    <c:dispBlanksAs val="gap"/>
    <c:showDLblsOverMax val="0"/>
  </c:chart>
  <c:spPr>
    <a:noFill/>
    <a:ln>
      <a:noFill/>
    </a:ln>
  </c:spPr>
  <c:txPr>
    <a:bodyPr/>
    <a:lstStyle/>
    <a:p>
      <a:pPr>
        <a:defRPr sz="2133" b="1" i="0" u="none" strike="noStrike" baseline="0">
          <a:solidFill>
            <a:schemeClr val="tx1"/>
          </a:solidFill>
          <a:latin typeface="MS P????"/>
          <a:ea typeface="MS P????"/>
          <a:cs typeface="MS P????"/>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6384009691094"/>
          <c:y val="6.3756128812547091E-3"/>
          <c:w val="0.559736159903089"/>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Sheet1!$B$1:$V$1</c:f>
              <c:strCache>
                <c:ptCount val="21"/>
                <c:pt idx="0">
                  <c:v>Cinema / film nights / concerts</c:v>
                </c:pt>
                <c:pt idx="1">
                  <c:v>Craft activities / various classes</c:v>
                </c:pt>
                <c:pt idx="2">
                  <c:v>Shop / post office / library / doctors</c:v>
                </c:pt>
                <c:pt idx="3">
                  <c:v>Educational workshops / lectures / talks / societies / meetings</c:v>
                </c:pt>
                <c:pt idx="4">
                  <c:v>Nursery school facilities</c:v>
                </c:pt>
                <c:pt idx="5">
                  <c:v>TV / sound system / PA system</c:v>
                </c:pt>
                <c:pt idx="6">
                  <c:v>Improved facilities / toilet / kitchen</c:v>
                </c:pt>
                <c:pt idx="7">
                  <c:v>Car park / improved parking facilities / bike parking</c:v>
                </c:pt>
                <c:pt idx="8">
                  <c:v>Exercise / dance classes / amateur dramatics / choir / singing club</c:v>
                </c:pt>
                <c:pt idx="9">
                  <c:v>Sports facilities / gym / track / outdoor gym</c:v>
                </c:pt>
                <c:pt idx="10">
                  <c:v>Improved lighting / improved heating</c:v>
                </c:pt>
                <c:pt idx="11">
                  <c:v>Private hire for events / weddings / parties / function room</c:v>
                </c:pt>
                <c:pt idx="12">
                  <c:v>Children's club / after school club / NCT groups</c:v>
                </c:pt>
                <c:pt idx="13">
                  <c:v>Craft market / jumble sale  / food fair / community events</c:v>
                </c:pt>
                <c:pt idx="14">
                  <c:v>Bingo / quiz nights / social club / area for socialising</c:v>
                </c:pt>
                <c:pt idx="15">
                  <c:v>Permanent stage</c:v>
                </c:pt>
                <c:pt idx="16">
                  <c:v>Pool table / table tennis</c:v>
                </c:pt>
                <c:pt idx="17">
                  <c:v>Disabled facilities / access</c:v>
                </c:pt>
                <c:pt idx="18">
                  <c:v>A new committee</c:v>
                </c:pt>
                <c:pt idx="19">
                  <c:v>No / none</c:v>
                </c:pt>
                <c:pt idx="20">
                  <c:v>Other</c:v>
                </c:pt>
              </c:strCache>
            </c:strRef>
          </c:cat>
          <c:val>
            <c:numRef>
              <c:f>Sheet1!$B$2:$V$2</c:f>
              <c:numCache>
                <c:formatCode>0%</c:formatCode>
                <c:ptCount val="21"/>
                <c:pt idx="0">
                  <c:v>0.14851485148514901</c:v>
                </c:pt>
                <c:pt idx="1">
                  <c:v>9.9009900990099001E-2</c:v>
                </c:pt>
                <c:pt idx="2">
                  <c:v>8.9108910891089105E-2</c:v>
                </c:pt>
                <c:pt idx="3">
                  <c:v>8.9108910891089105E-2</c:v>
                </c:pt>
                <c:pt idx="4">
                  <c:v>8.9108910891089105E-2</c:v>
                </c:pt>
                <c:pt idx="5">
                  <c:v>7.9207920792079195E-2</c:v>
                </c:pt>
                <c:pt idx="6">
                  <c:v>7.9207920792079195E-2</c:v>
                </c:pt>
                <c:pt idx="7">
                  <c:v>6.9306930693069299E-2</c:v>
                </c:pt>
                <c:pt idx="8">
                  <c:v>6.9306930693069299E-2</c:v>
                </c:pt>
                <c:pt idx="9">
                  <c:v>5.9405940594059403E-2</c:v>
                </c:pt>
                <c:pt idx="10">
                  <c:v>5.9405940594059403E-2</c:v>
                </c:pt>
                <c:pt idx="11">
                  <c:v>4.95049504950495E-2</c:v>
                </c:pt>
                <c:pt idx="12">
                  <c:v>4.95049504950495E-2</c:v>
                </c:pt>
                <c:pt idx="13">
                  <c:v>4.95049504950495E-2</c:v>
                </c:pt>
                <c:pt idx="14">
                  <c:v>3.9603960396039598E-2</c:v>
                </c:pt>
                <c:pt idx="15">
                  <c:v>3.9603960396039598E-2</c:v>
                </c:pt>
                <c:pt idx="16">
                  <c:v>2.9702970297029702E-2</c:v>
                </c:pt>
                <c:pt idx="17">
                  <c:v>1.9801980198019799E-2</c:v>
                </c:pt>
                <c:pt idx="18">
                  <c:v>1.9801980198019799E-2</c:v>
                </c:pt>
                <c:pt idx="19">
                  <c:v>8.9108910891089105E-2</c:v>
                </c:pt>
                <c:pt idx="20">
                  <c:v>0.12871287128712899</c:v>
                </c:pt>
              </c:numCache>
            </c:numRef>
          </c:val>
          <c:extLst>
            <c:ext xmlns:c16="http://schemas.microsoft.com/office/drawing/2014/chart" uri="{C3380CC4-5D6E-409C-BE32-E72D297353CC}">
              <c16:uniqueId val="{00000000-E92C-4108-9FC1-B510FA81DE74}"/>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2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0.60000000000000009"/>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50"/>
      <c:rotY val="0"/>
      <c:rAngAx val="0"/>
      <c:perspective val="0"/>
    </c:view3D>
    <c:floor>
      <c:thickness val="0"/>
    </c:floor>
    <c:sideWall>
      <c:thickness val="0"/>
    </c:sideWall>
    <c:backWall>
      <c:thickness val="0"/>
    </c:backWall>
    <c:plotArea>
      <c:layout>
        <c:manualLayout>
          <c:layoutTarget val="inner"/>
          <c:xMode val="edge"/>
          <c:yMode val="edge"/>
          <c:x val="1.1644833368197972E-2"/>
          <c:y val="0.19015034318813726"/>
          <c:w val="0.80520555959732076"/>
          <c:h val="0.68111802793354137"/>
        </c:manualLayout>
      </c:layout>
      <c:pie3DChart>
        <c:varyColors val="1"/>
        <c:ser>
          <c:idx val="0"/>
          <c:order val="0"/>
          <c:tx>
            <c:strRef>
              <c:f>Sheet1!$A$2</c:f>
              <c:strCache>
                <c:ptCount val="1"/>
              </c:strCache>
            </c:strRef>
          </c:tx>
          <c:spPr>
            <a:ln w="22208">
              <a:noFill/>
            </a:ln>
          </c:spPr>
          <c:explosion val="4"/>
          <c:dPt>
            <c:idx val="0"/>
            <c:bubble3D val="0"/>
            <c:spPr>
              <a:solidFill>
                <a:srgbClr val="008000"/>
              </a:solidFill>
              <a:ln w="22208">
                <a:noFill/>
              </a:ln>
            </c:spPr>
            <c:extLst>
              <c:ext xmlns:c16="http://schemas.microsoft.com/office/drawing/2014/chart" uri="{C3380CC4-5D6E-409C-BE32-E72D297353CC}">
                <c16:uniqueId val="{00000000-C8EE-4923-8BFE-0A3255745263}"/>
              </c:ext>
            </c:extLst>
          </c:dPt>
          <c:dPt>
            <c:idx val="1"/>
            <c:bubble3D val="0"/>
            <c:spPr>
              <a:solidFill>
                <a:srgbClr val="C00000"/>
              </a:solidFill>
              <a:ln w="22208">
                <a:noFill/>
              </a:ln>
            </c:spPr>
            <c:extLst>
              <c:ext xmlns:c16="http://schemas.microsoft.com/office/drawing/2014/chart" uri="{C3380CC4-5D6E-409C-BE32-E72D297353CC}">
                <c16:uniqueId val="{00000001-C8EE-4923-8BFE-0A3255745263}"/>
              </c:ext>
            </c:extLst>
          </c:dPt>
          <c:dPt>
            <c:idx val="2"/>
            <c:bubble3D val="0"/>
            <c:spPr>
              <a:solidFill>
                <a:schemeClr val="accent1">
                  <a:lumMod val="50000"/>
                </a:schemeClr>
              </a:solidFill>
              <a:ln w="22208">
                <a:noFill/>
              </a:ln>
            </c:spPr>
            <c:extLst>
              <c:ext xmlns:c16="http://schemas.microsoft.com/office/drawing/2014/chart" uri="{C3380CC4-5D6E-409C-BE32-E72D297353CC}">
                <c16:uniqueId val="{00000002-C8EE-4923-8BFE-0A3255745263}"/>
              </c:ext>
            </c:extLst>
          </c:dPt>
          <c:dPt>
            <c:idx val="3"/>
            <c:bubble3D val="0"/>
            <c:spPr>
              <a:solidFill>
                <a:srgbClr val="FF9900"/>
              </a:solidFill>
              <a:ln w="22208">
                <a:noFill/>
              </a:ln>
            </c:spPr>
            <c:extLst>
              <c:ext xmlns:c16="http://schemas.microsoft.com/office/drawing/2014/chart" uri="{C3380CC4-5D6E-409C-BE32-E72D297353CC}">
                <c16:uniqueId val="{00000003-C8EE-4923-8BFE-0A3255745263}"/>
              </c:ext>
            </c:extLst>
          </c:dPt>
          <c:dPt>
            <c:idx val="4"/>
            <c:bubble3D val="0"/>
            <c:spPr>
              <a:solidFill>
                <a:srgbClr val="FF0000"/>
              </a:solidFill>
              <a:ln w="22208">
                <a:noFill/>
              </a:ln>
            </c:spPr>
            <c:extLst>
              <c:ext xmlns:c16="http://schemas.microsoft.com/office/drawing/2014/chart" uri="{C3380CC4-5D6E-409C-BE32-E72D297353CC}">
                <c16:uniqueId val="{00000004-C8EE-4923-8BFE-0A3255745263}"/>
              </c:ext>
            </c:extLst>
          </c:dPt>
          <c:dPt>
            <c:idx val="5"/>
            <c:bubble3D val="0"/>
            <c:spPr>
              <a:solidFill>
                <a:srgbClr val="C00000"/>
              </a:solidFill>
              <a:ln w="22208">
                <a:noFill/>
              </a:ln>
            </c:spPr>
            <c:extLst>
              <c:ext xmlns:c16="http://schemas.microsoft.com/office/drawing/2014/chart" uri="{C3380CC4-5D6E-409C-BE32-E72D297353CC}">
                <c16:uniqueId val="{0000000B-F894-437B-9577-140989D5F8BF}"/>
              </c:ext>
            </c:extLst>
          </c:dPt>
          <c:dLbls>
            <c:dLbl>
              <c:idx val="0"/>
              <c:layout>
                <c:manualLayout>
                  <c:x val="3.4246158154651506E-2"/>
                  <c:y val="1.72832233854048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C8EE-4923-8BFE-0A3255745263}"/>
                </c:ext>
              </c:extLst>
            </c:dLbl>
            <c:dLbl>
              <c:idx val="1"/>
              <c:layout>
                <c:manualLayout>
                  <c:x val="-6.3663967571562341E-2"/>
                  <c:y val="2.965458144963503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8EE-4923-8BFE-0A3255745263}"/>
                </c:ext>
              </c:extLst>
            </c:dLbl>
            <c:dLbl>
              <c:idx val="2"/>
              <c:layout>
                <c:manualLayout>
                  <c:x val="-3.7868664234439901E-2"/>
                  <c:y val="-2.428023901640688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8EE-4923-8BFE-0A3255745263}"/>
                </c:ext>
              </c:extLst>
            </c:dLbl>
            <c:dLbl>
              <c:idx val="3"/>
              <c:layout>
                <c:manualLayout>
                  <c:x val="-6.5681438198007508E-2"/>
                  <c:y val="2.5889967637540215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8EE-4923-8BFE-0A3255745263}"/>
                </c:ext>
              </c:extLst>
            </c:dLbl>
            <c:dLbl>
              <c:idx val="4"/>
              <c:layout>
                <c:manualLayout>
                  <c:x val="-0.10246304358889176"/>
                  <c:y val="-1.03559870550161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8EE-4923-8BFE-0A3255745263}"/>
                </c:ext>
              </c:extLst>
            </c:dLbl>
            <c:dLbl>
              <c:idx val="5"/>
              <c:layout>
                <c:manualLayout>
                  <c:x val="2.8899832807123303E-2"/>
                  <c:y val="-5.95469255663430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894-437B-9577-140989D5F8BF}"/>
                </c:ext>
              </c:extLst>
            </c:dLbl>
            <c:spPr>
              <a:noFill/>
              <a:ln>
                <a:noFill/>
              </a:ln>
              <a:effectLst/>
            </c:spPr>
            <c:txPr>
              <a:bodyPr wrap="square" lIns="38100" tIns="19050" rIns="38100" bIns="19050" anchor="ctr">
                <a:spAutoFit/>
              </a:bodyPr>
              <a:lstStyle/>
              <a:p>
                <a:pPr>
                  <a:defRPr sz="1800" b="0">
                    <a:latin typeface="+mn-lt"/>
                  </a:defRPr>
                </a:pPr>
                <a:endParaRPr lang="en-US"/>
              </a:p>
            </c:txPr>
            <c:dLblPos val="outEnd"/>
            <c:showLegendKey val="0"/>
            <c:showVal val="0"/>
            <c:showCatName val="1"/>
            <c:showSerName val="0"/>
            <c:showPercent val="1"/>
            <c:showBubbleSize val="0"/>
            <c:showLeaderLines val="1"/>
            <c:leaderLines>
              <c:spPr>
                <a:ln w="11104">
                  <a:solidFill>
                    <a:srgbClr val="808080"/>
                  </a:solidFill>
                  <a:prstDash val="solid"/>
                </a:ln>
              </c:spPr>
            </c:leaderLines>
            <c:extLst>
              <c:ext xmlns:c15="http://schemas.microsoft.com/office/drawing/2012/chart" uri="{CE6537A1-D6FC-4f65-9D91-7224C49458BB}"/>
            </c:extLst>
          </c:dLbls>
          <c:cat>
            <c:strRef>
              <c:f>Sheet1!$B$1:$D$1</c:f>
              <c:strCache>
                <c:ptCount val="3"/>
                <c:pt idx="0">
                  <c:v>Yes</c:v>
                </c:pt>
                <c:pt idx="1">
                  <c:v>No</c:v>
                </c:pt>
                <c:pt idx="2">
                  <c:v>Don't know</c:v>
                </c:pt>
              </c:strCache>
            </c:strRef>
          </c:cat>
          <c:val>
            <c:numRef>
              <c:f>Sheet1!$B$2:$D$2</c:f>
              <c:numCache>
                <c:formatCode>0%</c:formatCode>
                <c:ptCount val="3"/>
                <c:pt idx="0">
                  <c:v>0.78694158075601395</c:v>
                </c:pt>
                <c:pt idx="1">
                  <c:v>0.16838487972508601</c:v>
                </c:pt>
                <c:pt idx="2">
                  <c:v>4.4673539518900303E-2</c:v>
                </c:pt>
              </c:numCache>
            </c:numRef>
          </c:val>
          <c:extLst>
            <c:ext xmlns:c16="http://schemas.microsoft.com/office/drawing/2014/chart" uri="{C3380CC4-5D6E-409C-BE32-E72D297353CC}">
              <c16:uniqueId val="{00000005-C8EE-4923-8BFE-0A3255745263}"/>
            </c:ext>
          </c:extLst>
        </c:ser>
        <c:dLbls>
          <c:showLegendKey val="0"/>
          <c:showVal val="0"/>
          <c:showCatName val="0"/>
          <c:showSerName val="0"/>
          <c:showPercent val="0"/>
          <c:showBubbleSize val="0"/>
          <c:showLeaderLines val="1"/>
        </c:dLbls>
      </c:pie3DChart>
      <c:spPr>
        <a:noFill/>
        <a:ln w="25347">
          <a:noFill/>
        </a:ln>
      </c:spPr>
    </c:plotArea>
    <c:plotVisOnly val="1"/>
    <c:dispBlanksAs val="zero"/>
    <c:showDLblsOverMax val="0"/>
  </c:chart>
  <c:spPr>
    <a:noFill/>
    <a:ln>
      <a:noFill/>
    </a:ln>
  </c:spPr>
  <c:txPr>
    <a:bodyPr/>
    <a:lstStyle/>
    <a:p>
      <a:pPr>
        <a:defRPr sz="1443" b="1" i="0" u="none" strike="noStrike" baseline="0">
          <a:solidFill>
            <a:schemeClr val="tx1"/>
          </a:solidFill>
          <a:latin typeface="MS P????"/>
          <a:ea typeface="MS P????"/>
          <a:cs typeface="MS P????"/>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6384009691094"/>
          <c:y val="6.3756128812547091E-3"/>
          <c:w val="0.559736159903089"/>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Sheet1!$B$1:$O$1</c:f>
              <c:strCache>
                <c:ptCount val="14"/>
                <c:pt idx="0">
                  <c:v>No / none / fine as it is</c:v>
                </c:pt>
                <c:pt idx="1">
                  <c:v>Kitchen / toilet upgrade</c:v>
                </c:pt>
                <c:pt idx="2">
                  <c:v>General modernisation  / maintenance / redecoration</c:v>
                </c:pt>
                <c:pt idx="3">
                  <c:v>Improved access / safety / gate / remove barbed wire</c:v>
                </c:pt>
                <c:pt idx="4">
                  <c:v>Improved nursery facilities</c:v>
                </c:pt>
                <c:pt idx="5">
                  <c:v>Not the concern of the Parish Council / self funding</c:v>
                </c:pt>
                <c:pt idx="6">
                  <c:v>Won't need it if new one is built / just one enhanced facility</c:v>
                </c:pt>
                <c:pt idx="7">
                  <c:v>Extra storage space</c:v>
                </c:pt>
                <c:pt idx="8">
                  <c:v>Meeting room / remove Parish Council from hall</c:v>
                </c:pt>
                <c:pt idx="9">
                  <c:v>Better managed / to be run efficiently / better committee</c:v>
                </c:pt>
                <c:pt idx="10">
                  <c:v>Energy saving  / solar panels</c:v>
                </c:pt>
                <c:pt idx="11">
                  <c:v>Improved parking</c:v>
                </c:pt>
                <c:pt idx="12">
                  <c:v>Don't know / don't use it / haven't been there</c:v>
                </c:pt>
                <c:pt idx="13">
                  <c:v>Other</c:v>
                </c:pt>
              </c:strCache>
            </c:strRef>
          </c:cat>
          <c:val>
            <c:numRef>
              <c:f>Sheet1!$B$2:$O$2</c:f>
              <c:numCache>
                <c:formatCode>0%</c:formatCode>
                <c:ptCount val="14"/>
                <c:pt idx="0">
                  <c:v>0.30578512396694202</c:v>
                </c:pt>
                <c:pt idx="1">
                  <c:v>0.18181818181818199</c:v>
                </c:pt>
                <c:pt idx="2">
                  <c:v>0.13223140495867799</c:v>
                </c:pt>
                <c:pt idx="3">
                  <c:v>8.2644628099173501E-2</c:v>
                </c:pt>
                <c:pt idx="4">
                  <c:v>7.43801652892562E-2</c:v>
                </c:pt>
                <c:pt idx="5">
                  <c:v>6.6115702479338803E-2</c:v>
                </c:pt>
                <c:pt idx="6">
                  <c:v>4.9586776859504099E-2</c:v>
                </c:pt>
                <c:pt idx="7">
                  <c:v>4.9586776859504099E-2</c:v>
                </c:pt>
                <c:pt idx="8">
                  <c:v>3.3057851239669402E-2</c:v>
                </c:pt>
                <c:pt idx="9">
                  <c:v>2.4793388429752101E-2</c:v>
                </c:pt>
                <c:pt idx="10">
                  <c:v>1.6528925619834701E-2</c:v>
                </c:pt>
                <c:pt idx="11">
                  <c:v>1.6528925619834701E-2</c:v>
                </c:pt>
                <c:pt idx="12">
                  <c:v>9.9173553719008295E-2</c:v>
                </c:pt>
                <c:pt idx="13">
                  <c:v>5.7851239669421503E-2</c:v>
                </c:pt>
              </c:numCache>
            </c:numRef>
          </c:val>
          <c:extLst>
            <c:ext xmlns:c16="http://schemas.microsoft.com/office/drawing/2014/chart" uri="{C3380CC4-5D6E-409C-BE32-E72D297353CC}">
              <c16:uniqueId val="{00000000-E92C-4108-9FC1-B510FA81DE74}"/>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2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0.60000000000000009"/>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489624910691944"/>
          <c:y val="6.3756128812547091E-3"/>
          <c:w val="0.5467597096257597"/>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2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Sheet1!$B$1:$Z$1</c:f>
              <c:strCache>
                <c:ptCount val="25"/>
                <c:pt idx="0">
                  <c:v>Support nursery / school / encourage young families / future generations</c:v>
                </c:pt>
                <c:pt idx="1">
                  <c:v>Retain reserves for future projects / spend wisely / don't put parish in debt</c:v>
                </c:pt>
                <c:pt idx="2">
                  <c:v>Tackle road safety  / speeding / traffic calming / add cycle paths</c:v>
                </c:pt>
                <c:pt idx="3">
                  <c:v>You do a good job / well done / thank you / happy with proposals</c:v>
                </c:pt>
                <c:pt idx="4">
                  <c:v>Use money to refurbish what is already there</c:v>
                </c:pt>
                <c:pt idx="5">
                  <c:v>Resurface sports ground  / improve playground / new facilities / update</c:v>
                </c:pt>
                <c:pt idx="6">
                  <c:v>More consultation needed / see plans / critique of design</c:v>
                </c:pt>
                <c:pt idx="7">
                  <c:v>Return surplus to residents</c:v>
                </c:pt>
                <c:pt idx="8">
                  <c:v>Improved signage / signposts</c:v>
                </c:pt>
                <c:pt idx="9">
                  <c:v>Clear litter / volunteers to cut back verges / clear overgrown footpaths</c:v>
                </c:pt>
                <c:pt idx="10">
                  <c:v>Everyone needs to work together / look forward</c:v>
                </c:pt>
                <c:pt idx="11">
                  <c:v>Don't give reserves back / unfair on some</c:v>
                </c:pt>
                <c:pt idx="12">
                  <c:v>Does it get used enough to warrant spend</c:v>
                </c:pt>
                <c:pt idx="13">
                  <c:v>Community shop / café</c:v>
                </c:pt>
                <c:pt idx="14">
                  <c:v>Club house / social club / meeting place</c:v>
                </c:pt>
                <c:pt idx="15">
                  <c:v>Question the remit of the Parish Council</c:v>
                </c:pt>
                <c:pt idx="16">
                  <c:v>Sell off site for housing /  need affordable housing</c:v>
                </c:pt>
                <c:pt idx="17">
                  <c:v>Better parking facilities / improve parking</c:v>
                </c:pt>
                <c:pt idx="18">
                  <c:v>Demolish both halls and build one new hall</c:v>
                </c:pt>
                <c:pt idx="19">
                  <c:v>Invest in reducing the precept</c:v>
                </c:pt>
                <c:pt idx="20">
                  <c:v>Fine as it is / keep it / adequate</c:v>
                </c:pt>
                <c:pt idx="21">
                  <c:v>Support for the church</c:v>
                </c:pt>
                <c:pt idx="22">
                  <c:v>Improve / install broadband / wifi / technology</c:v>
                </c:pt>
                <c:pt idx="23">
                  <c:v>No / none</c:v>
                </c:pt>
                <c:pt idx="24">
                  <c:v>Other</c:v>
                </c:pt>
              </c:strCache>
            </c:strRef>
          </c:cat>
          <c:val>
            <c:numRef>
              <c:f>Sheet1!$B$2:$Z$2</c:f>
              <c:numCache>
                <c:formatCode>0%</c:formatCode>
                <c:ptCount val="25"/>
                <c:pt idx="0">
                  <c:v>0.13103448275862101</c:v>
                </c:pt>
                <c:pt idx="1">
                  <c:v>0.12413793103448301</c:v>
                </c:pt>
                <c:pt idx="2">
                  <c:v>0.11034482758620701</c:v>
                </c:pt>
                <c:pt idx="3">
                  <c:v>0.10344827586206901</c:v>
                </c:pt>
                <c:pt idx="4">
                  <c:v>9.6551724137931005E-2</c:v>
                </c:pt>
                <c:pt idx="5">
                  <c:v>8.2758620689655199E-2</c:v>
                </c:pt>
                <c:pt idx="6">
                  <c:v>6.8965517241379296E-2</c:v>
                </c:pt>
                <c:pt idx="7">
                  <c:v>5.5172413793103503E-2</c:v>
                </c:pt>
                <c:pt idx="8">
                  <c:v>4.8275862068965503E-2</c:v>
                </c:pt>
                <c:pt idx="9">
                  <c:v>4.13793103448276E-2</c:v>
                </c:pt>
                <c:pt idx="10">
                  <c:v>4.13793103448276E-2</c:v>
                </c:pt>
                <c:pt idx="11">
                  <c:v>3.4482758620689703E-2</c:v>
                </c:pt>
                <c:pt idx="12">
                  <c:v>3.4482758620689703E-2</c:v>
                </c:pt>
                <c:pt idx="13">
                  <c:v>3.4482758620689703E-2</c:v>
                </c:pt>
                <c:pt idx="14">
                  <c:v>3.4482758620689703E-2</c:v>
                </c:pt>
                <c:pt idx="15">
                  <c:v>3.4482758620689703E-2</c:v>
                </c:pt>
                <c:pt idx="16">
                  <c:v>2.7586206896551699E-2</c:v>
                </c:pt>
                <c:pt idx="17">
                  <c:v>2.7586206896551699E-2</c:v>
                </c:pt>
                <c:pt idx="18">
                  <c:v>2.7586206896551699E-2</c:v>
                </c:pt>
                <c:pt idx="19">
                  <c:v>2.7586206896551699E-2</c:v>
                </c:pt>
                <c:pt idx="20">
                  <c:v>1.37931034482759E-2</c:v>
                </c:pt>
                <c:pt idx="21">
                  <c:v>1.37931034482759E-2</c:v>
                </c:pt>
                <c:pt idx="22">
                  <c:v>1.37931034482759E-2</c:v>
                </c:pt>
                <c:pt idx="23">
                  <c:v>8.9655172413793102E-2</c:v>
                </c:pt>
                <c:pt idx="24">
                  <c:v>0.13103448275862101</c:v>
                </c:pt>
              </c:numCache>
            </c:numRef>
          </c:val>
          <c:extLst>
            <c:ext xmlns:c16="http://schemas.microsoft.com/office/drawing/2014/chart" uri="{C3380CC4-5D6E-409C-BE32-E72D297353CC}">
              <c16:uniqueId val="{00000000-E92C-4108-9FC1-B510FA81DE74}"/>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1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0.60000000000000009"/>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50"/>
      <c:rotY val="0"/>
      <c:rAngAx val="0"/>
      <c:perspective val="0"/>
    </c:view3D>
    <c:floor>
      <c:thickness val="0"/>
    </c:floor>
    <c:sideWall>
      <c:thickness val="0"/>
    </c:sideWall>
    <c:backWall>
      <c:thickness val="0"/>
    </c:backWall>
    <c:plotArea>
      <c:layout>
        <c:manualLayout>
          <c:layoutTarget val="inner"/>
          <c:xMode val="edge"/>
          <c:yMode val="edge"/>
          <c:x val="0"/>
          <c:y val="0.18288720305242517"/>
          <c:w val="0.80520555959732076"/>
          <c:h val="0.68111802793354137"/>
        </c:manualLayout>
      </c:layout>
      <c:pie3DChart>
        <c:varyColors val="1"/>
        <c:ser>
          <c:idx val="0"/>
          <c:order val="0"/>
          <c:tx>
            <c:strRef>
              <c:f>Sheet1!$A$2</c:f>
              <c:strCache>
                <c:ptCount val="1"/>
              </c:strCache>
            </c:strRef>
          </c:tx>
          <c:spPr>
            <a:ln w="22208">
              <a:noFill/>
            </a:ln>
          </c:spPr>
          <c:explosion val="4"/>
          <c:dPt>
            <c:idx val="0"/>
            <c:bubble3D val="0"/>
            <c:spPr>
              <a:solidFill>
                <a:srgbClr val="008000"/>
              </a:solidFill>
              <a:ln w="22208">
                <a:noFill/>
              </a:ln>
            </c:spPr>
            <c:extLst>
              <c:ext xmlns:c16="http://schemas.microsoft.com/office/drawing/2014/chart" uri="{C3380CC4-5D6E-409C-BE32-E72D297353CC}">
                <c16:uniqueId val="{00000000-C8EE-4923-8BFE-0A3255745263}"/>
              </c:ext>
            </c:extLst>
          </c:dPt>
          <c:dPt>
            <c:idx val="1"/>
            <c:bubble3D val="0"/>
            <c:spPr>
              <a:solidFill>
                <a:srgbClr val="C00000"/>
              </a:solidFill>
              <a:ln w="22208">
                <a:noFill/>
              </a:ln>
            </c:spPr>
            <c:extLst>
              <c:ext xmlns:c16="http://schemas.microsoft.com/office/drawing/2014/chart" uri="{C3380CC4-5D6E-409C-BE32-E72D297353CC}">
                <c16:uniqueId val="{00000001-C8EE-4923-8BFE-0A3255745263}"/>
              </c:ext>
            </c:extLst>
          </c:dPt>
          <c:dPt>
            <c:idx val="2"/>
            <c:bubble3D val="0"/>
            <c:spPr>
              <a:solidFill>
                <a:schemeClr val="accent1">
                  <a:lumMod val="50000"/>
                </a:schemeClr>
              </a:solidFill>
              <a:ln w="22208">
                <a:noFill/>
              </a:ln>
            </c:spPr>
            <c:extLst>
              <c:ext xmlns:c16="http://schemas.microsoft.com/office/drawing/2014/chart" uri="{C3380CC4-5D6E-409C-BE32-E72D297353CC}">
                <c16:uniqueId val="{00000002-C8EE-4923-8BFE-0A3255745263}"/>
              </c:ext>
            </c:extLst>
          </c:dPt>
          <c:dPt>
            <c:idx val="3"/>
            <c:bubble3D val="0"/>
            <c:spPr>
              <a:solidFill>
                <a:srgbClr val="FF9900"/>
              </a:solidFill>
              <a:ln w="22208">
                <a:noFill/>
              </a:ln>
            </c:spPr>
            <c:extLst>
              <c:ext xmlns:c16="http://schemas.microsoft.com/office/drawing/2014/chart" uri="{C3380CC4-5D6E-409C-BE32-E72D297353CC}">
                <c16:uniqueId val="{00000003-C8EE-4923-8BFE-0A3255745263}"/>
              </c:ext>
            </c:extLst>
          </c:dPt>
          <c:dPt>
            <c:idx val="4"/>
            <c:bubble3D val="0"/>
            <c:spPr>
              <a:solidFill>
                <a:srgbClr val="FF0000"/>
              </a:solidFill>
              <a:ln w="22208">
                <a:noFill/>
              </a:ln>
            </c:spPr>
            <c:extLst>
              <c:ext xmlns:c16="http://schemas.microsoft.com/office/drawing/2014/chart" uri="{C3380CC4-5D6E-409C-BE32-E72D297353CC}">
                <c16:uniqueId val="{00000004-C8EE-4923-8BFE-0A3255745263}"/>
              </c:ext>
            </c:extLst>
          </c:dPt>
          <c:dPt>
            <c:idx val="5"/>
            <c:bubble3D val="0"/>
            <c:spPr>
              <a:solidFill>
                <a:srgbClr val="C00000"/>
              </a:solidFill>
              <a:ln w="22208">
                <a:noFill/>
              </a:ln>
            </c:spPr>
            <c:extLst>
              <c:ext xmlns:c16="http://schemas.microsoft.com/office/drawing/2014/chart" uri="{C3380CC4-5D6E-409C-BE32-E72D297353CC}">
                <c16:uniqueId val="{0000000B-F894-437B-9577-140989D5F8BF}"/>
              </c:ext>
            </c:extLst>
          </c:dPt>
          <c:dLbls>
            <c:dLbl>
              <c:idx val="0"/>
              <c:layout>
                <c:manualLayout>
                  <c:x val="5.9659140401716621E-3"/>
                  <c:y val="-0.25871600645485365"/>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6.1742504571808729E-2"/>
                      <c:h val="0.11366814312389371"/>
                    </c:manualLayout>
                  </c15:layout>
                </c:ext>
                <c:ext xmlns:c16="http://schemas.microsoft.com/office/drawing/2014/chart" uri="{C3380CC4-5D6E-409C-BE32-E72D297353CC}">
                  <c16:uniqueId val="{00000000-C8EE-4923-8BFE-0A3255745263}"/>
                </c:ext>
              </c:extLst>
            </c:dLbl>
            <c:dLbl>
              <c:idx val="1"/>
              <c:layout>
                <c:manualLayout>
                  <c:x val="-2.540237221891185E-2"/>
                  <c:y val="5.87071419924833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8EE-4923-8BFE-0A3255745263}"/>
                </c:ext>
              </c:extLst>
            </c:dLbl>
            <c:dLbl>
              <c:idx val="2"/>
              <c:layout>
                <c:manualLayout>
                  <c:x val="-3.7868664234439901E-2"/>
                  <c:y val="-2.428023901640688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8EE-4923-8BFE-0A3255745263}"/>
                </c:ext>
              </c:extLst>
            </c:dLbl>
            <c:dLbl>
              <c:idx val="3"/>
              <c:layout>
                <c:manualLayout>
                  <c:x val="-6.5681438198007508E-2"/>
                  <c:y val="2.5889967637540215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8EE-4923-8BFE-0A3255745263}"/>
                </c:ext>
              </c:extLst>
            </c:dLbl>
            <c:dLbl>
              <c:idx val="4"/>
              <c:layout>
                <c:manualLayout>
                  <c:x val="-0.10246304358889176"/>
                  <c:y val="-1.03559870550161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8EE-4923-8BFE-0A3255745263}"/>
                </c:ext>
              </c:extLst>
            </c:dLbl>
            <c:dLbl>
              <c:idx val="5"/>
              <c:layout>
                <c:manualLayout>
                  <c:x val="2.8899832807123303E-2"/>
                  <c:y val="-5.95469255663430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894-437B-9577-140989D5F8BF}"/>
                </c:ext>
              </c:extLst>
            </c:dLbl>
            <c:spPr>
              <a:noFill/>
              <a:ln>
                <a:noFill/>
              </a:ln>
              <a:effectLst/>
            </c:spPr>
            <c:txPr>
              <a:bodyPr wrap="square" lIns="38100" tIns="19050" rIns="38100" bIns="19050" anchor="ctr">
                <a:spAutoFit/>
              </a:bodyPr>
              <a:lstStyle/>
              <a:p>
                <a:pPr>
                  <a:defRPr sz="1800" b="0">
                    <a:latin typeface="+mn-lt"/>
                  </a:defRPr>
                </a:pPr>
                <a:endParaRPr lang="en-US"/>
              </a:p>
            </c:txPr>
            <c:dLblPos val="outEnd"/>
            <c:showLegendKey val="0"/>
            <c:showVal val="0"/>
            <c:showCatName val="1"/>
            <c:showSerName val="0"/>
            <c:showPercent val="1"/>
            <c:showBubbleSize val="0"/>
            <c:showLeaderLines val="1"/>
            <c:leaderLines>
              <c:spPr>
                <a:ln w="11104">
                  <a:solidFill>
                    <a:srgbClr val="808080"/>
                  </a:solidFill>
                  <a:prstDash val="solid"/>
                </a:ln>
              </c:spPr>
            </c:leaderLines>
            <c:extLst>
              <c:ext xmlns:c15="http://schemas.microsoft.com/office/drawing/2012/chart" uri="{CE6537A1-D6FC-4f65-9D91-7224C49458BB}"/>
            </c:extLst>
          </c:dLbls>
          <c:cat>
            <c:strRef>
              <c:f>Sheet1!$B$1:$C$1</c:f>
              <c:strCache>
                <c:ptCount val="2"/>
                <c:pt idx="0">
                  <c:v>Yes</c:v>
                </c:pt>
                <c:pt idx="1">
                  <c:v>No</c:v>
                </c:pt>
              </c:strCache>
            </c:strRef>
          </c:cat>
          <c:val>
            <c:numRef>
              <c:f>Sheet1!$B$2:$C$2</c:f>
              <c:numCache>
                <c:formatCode>0%</c:formatCode>
                <c:ptCount val="2"/>
                <c:pt idx="0">
                  <c:v>0.52</c:v>
                </c:pt>
                <c:pt idx="1">
                  <c:v>0.48</c:v>
                </c:pt>
              </c:numCache>
            </c:numRef>
          </c:val>
          <c:extLst>
            <c:ext xmlns:c16="http://schemas.microsoft.com/office/drawing/2014/chart" uri="{C3380CC4-5D6E-409C-BE32-E72D297353CC}">
              <c16:uniqueId val="{00000005-C8EE-4923-8BFE-0A3255745263}"/>
            </c:ext>
          </c:extLst>
        </c:ser>
        <c:dLbls>
          <c:showLegendKey val="0"/>
          <c:showVal val="0"/>
          <c:showCatName val="0"/>
          <c:showSerName val="0"/>
          <c:showPercent val="0"/>
          <c:showBubbleSize val="0"/>
          <c:showLeaderLines val="1"/>
        </c:dLbls>
      </c:pie3DChart>
      <c:spPr>
        <a:noFill/>
        <a:ln w="25347">
          <a:noFill/>
        </a:ln>
      </c:spPr>
    </c:plotArea>
    <c:plotVisOnly val="1"/>
    <c:dispBlanksAs val="zero"/>
    <c:showDLblsOverMax val="0"/>
  </c:chart>
  <c:spPr>
    <a:noFill/>
    <a:ln>
      <a:noFill/>
    </a:ln>
  </c:spPr>
  <c:txPr>
    <a:bodyPr/>
    <a:lstStyle/>
    <a:p>
      <a:pPr>
        <a:defRPr sz="1443" b="1" i="0" u="none" strike="noStrike" baseline="0">
          <a:solidFill>
            <a:schemeClr val="tx1"/>
          </a:solidFill>
          <a:latin typeface="MS P????"/>
          <a:ea typeface="MS P????"/>
          <a:cs typeface="MS P????"/>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34059910267509"/>
          <c:y val="6.3756128812547091E-3"/>
          <c:w val="0.72491025678104815"/>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Pt>
            <c:idx val="0"/>
            <c:invertIfNegative val="0"/>
            <c:bubble3D val="0"/>
            <c:spPr>
              <a:solidFill>
                <a:schemeClr val="tx1"/>
              </a:solidFill>
              <a:ln w="12748">
                <a:solidFill>
                  <a:srgbClr val="FFFFFF"/>
                </a:solidFill>
                <a:prstDash val="solid"/>
              </a:ln>
            </c:spPr>
            <c:extLst>
              <c:ext xmlns:c16="http://schemas.microsoft.com/office/drawing/2014/chart" uri="{C3380CC4-5D6E-409C-BE32-E72D297353CC}">
                <c16:uniqueId val="{00000001-4423-47F0-B064-D62CBDD3C08D}"/>
              </c:ext>
            </c:extLst>
          </c:dPt>
          <c:dLbls>
            <c:spPr>
              <a:noFill/>
              <a:ln w="25496">
                <a:noFill/>
              </a:ln>
            </c:spPr>
            <c:txPr>
              <a:bodyPr wrap="square" lIns="38100" tIns="19050" rIns="38100" bIns="19050" anchor="ctr">
                <a:spAutoFit/>
              </a:bodyPr>
              <a:lstStyle/>
              <a:p>
                <a:pPr>
                  <a:defRPr sz="1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Net - Yes, in the last 6 months</c:v>
                </c:pt>
                <c:pt idx="1">
                  <c:v>Yes, in the last month</c:v>
                </c:pt>
                <c:pt idx="2">
                  <c:v>Yes, in the last 2-6 months</c:v>
                </c:pt>
                <c:pt idx="3">
                  <c:v>Yes, in the last 7-12 months</c:v>
                </c:pt>
                <c:pt idx="4">
                  <c:v>Over a year ago</c:v>
                </c:pt>
                <c:pt idx="5">
                  <c:v>Never</c:v>
                </c:pt>
              </c:strCache>
            </c:strRef>
          </c:cat>
          <c:val>
            <c:numRef>
              <c:f>Sheet1!$B$2:$G$2</c:f>
              <c:numCache>
                <c:formatCode>0%</c:formatCode>
                <c:ptCount val="6"/>
                <c:pt idx="0">
                  <c:v>0.52554744525547403</c:v>
                </c:pt>
                <c:pt idx="1">
                  <c:v>0.29927007299270098</c:v>
                </c:pt>
                <c:pt idx="2">
                  <c:v>0.22</c:v>
                </c:pt>
                <c:pt idx="3">
                  <c:v>0.13503649635036499</c:v>
                </c:pt>
                <c:pt idx="4">
                  <c:v>0.218978102189781</c:v>
                </c:pt>
                <c:pt idx="5">
                  <c:v>0.12043795620438</c:v>
                </c:pt>
              </c:numCache>
            </c:numRef>
          </c:val>
          <c:extLst>
            <c:ext xmlns:c16="http://schemas.microsoft.com/office/drawing/2014/chart" uri="{C3380CC4-5D6E-409C-BE32-E72D297353CC}">
              <c16:uniqueId val="{00000002-4423-47F0-B064-D62CBDD3C08D}"/>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8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1"/>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6384009691094"/>
          <c:y val="6.3756128812547091E-3"/>
          <c:w val="0.559736159903089"/>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Occasional social events</c:v>
                </c:pt>
                <c:pt idx="1">
                  <c:v>Regular meetings of village organisations</c:v>
                </c:pt>
                <c:pt idx="2">
                  <c:v>Public meetings</c:v>
                </c:pt>
                <c:pt idx="3">
                  <c:v>Private parties</c:v>
                </c:pt>
                <c:pt idx="4">
                  <c:v>Regular sport, classes or exercise sessions</c:v>
                </c:pt>
                <c:pt idx="5">
                  <c:v>Concerts or pantomimes</c:v>
                </c:pt>
                <c:pt idx="6">
                  <c:v>Business meetings or dinners</c:v>
                </c:pt>
                <c:pt idx="7">
                  <c:v>None of these</c:v>
                </c:pt>
                <c:pt idx="8">
                  <c:v>Something else</c:v>
                </c:pt>
              </c:strCache>
            </c:strRef>
          </c:cat>
          <c:val>
            <c:numRef>
              <c:f>Sheet1!$B$2:$J$2</c:f>
              <c:numCache>
                <c:formatCode>0%</c:formatCode>
                <c:ptCount val="9"/>
                <c:pt idx="0">
                  <c:v>0.44055944055944102</c:v>
                </c:pt>
                <c:pt idx="1">
                  <c:v>0.41958041958042003</c:v>
                </c:pt>
                <c:pt idx="2">
                  <c:v>0.26573426573426601</c:v>
                </c:pt>
                <c:pt idx="3">
                  <c:v>0.24475524475524499</c:v>
                </c:pt>
                <c:pt idx="4">
                  <c:v>0.23776223776223801</c:v>
                </c:pt>
                <c:pt idx="5">
                  <c:v>0.16783216783216801</c:v>
                </c:pt>
                <c:pt idx="6">
                  <c:v>5.5944055944055902E-2</c:v>
                </c:pt>
                <c:pt idx="7">
                  <c:v>6.9930069930069904E-3</c:v>
                </c:pt>
                <c:pt idx="8">
                  <c:v>0.230769230769231</c:v>
                </c:pt>
              </c:numCache>
            </c:numRef>
          </c:val>
          <c:extLst>
            <c:ext xmlns:c16="http://schemas.microsoft.com/office/drawing/2014/chart" uri="{C3380CC4-5D6E-409C-BE32-E72D297353CC}">
              <c16:uniqueId val="{00000000-E92C-4108-9FC1-B510FA81DE74}"/>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4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1"/>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6384009691094"/>
          <c:y val="6.3756128812547091E-3"/>
          <c:w val="0.559736159903089"/>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Sheet1!$B$1:$J$1</c:f>
              <c:strCache>
                <c:ptCount val="9"/>
                <c:pt idx="0">
                  <c:v>Public meetings</c:v>
                </c:pt>
                <c:pt idx="1">
                  <c:v>Occasional social events</c:v>
                </c:pt>
                <c:pt idx="2">
                  <c:v>Regular meetings of village organisations</c:v>
                </c:pt>
                <c:pt idx="3">
                  <c:v>Private parties</c:v>
                </c:pt>
                <c:pt idx="4">
                  <c:v>Regular sport, classes or exercise sessions</c:v>
                </c:pt>
                <c:pt idx="5">
                  <c:v>Concerts or pantomimes</c:v>
                </c:pt>
                <c:pt idx="6">
                  <c:v>Business meetings or dinners</c:v>
                </c:pt>
                <c:pt idx="7">
                  <c:v>None of these</c:v>
                </c:pt>
                <c:pt idx="8">
                  <c:v>Something else</c:v>
                </c:pt>
              </c:strCache>
            </c:strRef>
          </c:cat>
          <c:val>
            <c:numRef>
              <c:f>Sheet1!$B$2:$J$2</c:f>
              <c:numCache>
                <c:formatCode>0%</c:formatCode>
                <c:ptCount val="9"/>
                <c:pt idx="0">
                  <c:v>0.45070422535211302</c:v>
                </c:pt>
                <c:pt idx="1">
                  <c:v>0.40845070422535201</c:v>
                </c:pt>
                <c:pt idx="2">
                  <c:v>0.31</c:v>
                </c:pt>
                <c:pt idx="3">
                  <c:v>0.24</c:v>
                </c:pt>
                <c:pt idx="4">
                  <c:v>7.7464788732394402E-2</c:v>
                </c:pt>
                <c:pt idx="5">
                  <c:v>7.0422535211267595E-2</c:v>
                </c:pt>
                <c:pt idx="6">
                  <c:v>0.03</c:v>
                </c:pt>
                <c:pt idx="7">
                  <c:v>7.0422535211267599E-3</c:v>
                </c:pt>
                <c:pt idx="8">
                  <c:v>0.39</c:v>
                </c:pt>
              </c:numCache>
            </c:numRef>
          </c:val>
          <c:extLst>
            <c:ext xmlns:c16="http://schemas.microsoft.com/office/drawing/2014/chart" uri="{C3380CC4-5D6E-409C-BE32-E72D297353CC}">
              <c16:uniqueId val="{00000000-4E5D-47AA-977D-19335D15C70E}"/>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4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1"/>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50"/>
      <c:rotY val="0"/>
      <c:rAngAx val="0"/>
      <c:perspective val="0"/>
    </c:view3D>
    <c:floor>
      <c:thickness val="0"/>
    </c:floor>
    <c:sideWall>
      <c:thickness val="0"/>
    </c:sideWall>
    <c:backWall>
      <c:thickness val="0"/>
    </c:backWall>
    <c:plotArea>
      <c:layout>
        <c:manualLayout>
          <c:layoutTarget val="inner"/>
          <c:xMode val="edge"/>
          <c:yMode val="edge"/>
          <c:x val="9.0316227304527603E-3"/>
          <c:y val="0.14899254908576889"/>
          <c:w val="0.80520555959732076"/>
          <c:h val="0.68111802793354137"/>
        </c:manualLayout>
      </c:layout>
      <c:pie3DChart>
        <c:varyColors val="1"/>
        <c:ser>
          <c:idx val="0"/>
          <c:order val="0"/>
          <c:tx>
            <c:strRef>
              <c:f>Sheet1!$A$2</c:f>
              <c:strCache>
                <c:ptCount val="1"/>
              </c:strCache>
            </c:strRef>
          </c:tx>
          <c:spPr>
            <a:ln w="22208">
              <a:noFill/>
            </a:ln>
          </c:spPr>
          <c:explosion val="4"/>
          <c:dPt>
            <c:idx val="0"/>
            <c:bubble3D val="0"/>
            <c:spPr>
              <a:solidFill>
                <a:srgbClr val="008000"/>
              </a:solidFill>
              <a:ln w="22208">
                <a:noFill/>
              </a:ln>
            </c:spPr>
            <c:extLst>
              <c:ext xmlns:c16="http://schemas.microsoft.com/office/drawing/2014/chart" uri="{C3380CC4-5D6E-409C-BE32-E72D297353CC}">
                <c16:uniqueId val="{00000000-C8EE-4923-8BFE-0A3255745263}"/>
              </c:ext>
            </c:extLst>
          </c:dPt>
          <c:dPt>
            <c:idx val="1"/>
            <c:bubble3D val="0"/>
            <c:spPr>
              <a:solidFill>
                <a:srgbClr val="C00000"/>
              </a:solidFill>
              <a:ln w="22208">
                <a:noFill/>
              </a:ln>
            </c:spPr>
            <c:extLst>
              <c:ext xmlns:c16="http://schemas.microsoft.com/office/drawing/2014/chart" uri="{C3380CC4-5D6E-409C-BE32-E72D297353CC}">
                <c16:uniqueId val="{00000001-C8EE-4923-8BFE-0A3255745263}"/>
              </c:ext>
            </c:extLst>
          </c:dPt>
          <c:dPt>
            <c:idx val="2"/>
            <c:bubble3D val="0"/>
            <c:spPr>
              <a:solidFill>
                <a:schemeClr val="accent1">
                  <a:lumMod val="50000"/>
                </a:schemeClr>
              </a:solidFill>
              <a:ln w="22208">
                <a:noFill/>
              </a:ln>
            </c:spPr>
            <c:extLst>
              <c:ext xmlns:c16="http://schemas.microsoft.com/office/drawing/2014/chart" uri="{C3380CC4-5D6E-409C-BE32-E72D297353CC}">
                <c16:uniqueId val="{00000002-C8EE-4923-8BFE-0A3255745263}"/>
              </c:ext>
            </c:extLst>
          </c:dPt>
          <c:dPt>
            <c:idx val="3"/>
            <c:bubble3D val="0"/>
            <c:spPr>
              <a:solidFill>
                <a:srgbClr val="FF9900"/>
              </a:solidFill>
              <a:ln w="22208">
                <a:noFill/>
              </a:ln>
            </c:spPr>
            <c:extLst>
              <c:ext xmlns:c16="http://schemas.microsoft.com/office/drawing/2014/chart" uri="{C3380CC4-5D6E-409C-BE32-E72D297353CC}">
                <c16:uniqueId val="{00000003-C8EE-4923-8BFE-0A3255745263}"/>
              </c:ext>
            </c:extLst>
          </c:dPt>
          <c:dPt>
            <c:idx val="4"/>
            <c:bubble3D val="0"/>
            <c:spPr>
              <a:solidFill>
                <a:srgbClr val="FF0000"/>
              </a:solidFill>
              <a:ln w="22208">
                <a:noFill/>
              </a:ln>
            </c:spPr>
            <c:extLst>
              <c:ext xmlns:c16="http://schemas.microsoft.com/office/drawing/2014/chart" uri="{C3380CC4-5D6E-409C-BE32-E72D297353CC}">
                <c16:uniqueId val="{00000004-C8EE-4923-8BFE-0A3255745263}"/>
              </c:ext>
            </c:extLst>
          </c:dPt>
          <c:dPt>
            <c:idx val="5"/>
            <c:bubble3D val="0"/>
            <c:spPr>
              <a:solidFill>
                <a:srgbClr val="C00000"/>
              </a:solidFill>
              <a:ln w="22208">
                <a:noFill/>
              </a:ln>
            </c:spPr>
            <c:extLst>
              <c:ext xmlns:c16="http://schemas.microsoft.com/office/drawing/2014/chart" uri="{C3380CC4-5D6E-409C-BE32-E72D297353CC}">
                <c16:uniqueId val="{0000000B-F894-437B-9577-140989D5F8BF}"/>
              </c:ext>
            </c:extLst>
          </c:dPt>
          <c:dLbls>
            <c:dLbl>
              <c:idx val="0"/>
              <c:layout>
                <c:manualLayout>
                  <c:x val="5.2545150558405911E-2"/>
                  <c:y val="5.1779935275080907E-3"/>
                </c:manualLayout>
              </c:layout>
              <c:tx>
                <c:rich>
                  <a:bodyPr/>
                  <a:lstStyle/>
                  <a:p>
                    <a:fld id="{FEB48333-9997-49C6-B432-516B7C24E754}" type="CATEGORYNAME">
                      <a:rPr lang="en-US"/>
                      <a:pPr/>
                      <a:t>[CATEGORY NAME]</a:t>
                    </a:fld>
                    <a:r>
                      <a:rPr lang="en-US" baseline="0" dirty="0"/>
                      <a:t>
79%</a:t>
                    </a: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C8EE-4923-8BFE-0A3255745263}"/>
                </c:ext>
              </c:extLst>
            </c:dLbl>
            <c:dLbl>
              <c:idx val="1"/>
              <c:layout>
                <c:manualLayout>
                  <c:x val="-0.1052526421795428"/>
                  <c:y val="-2.602949292415739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8EE-4923-8BFE-0A3255745263}"/>
                </c:ext>
              </c:extLst>
            </c:dLbl>
            <c:dLbl>
              <c:idx val="2"/>
              <c:layout>
                <c:manualLayout>
                  <c:x val="-3.7868664234439901E-2"/>
                  <c:y val="-2.428023901640688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8EE-4923-8BFE-0A3255745263}"/>
                </c:ext>
              </c:extLst>
            </c:dLbl>
            <c:dLbl>
              <c:idx val="3"/>
              <c:layout>
                <c:manualLayout>
                  <c:x val="-6.5681438198007508E-2"/>
                  <c:y val="2.5889967637540215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8EE-4923-8BFE-0A3255745263}"/>
                </c:ext>
              </c:extLst>
            </c:dLbl>
            <c:dLbl>
              <c:idx val="4"/>
              <c:layout>
                <c:manualLayout>
                  <c:x val="-0.10246304358889176"/>
                  <c:y val="-1.03559870550161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8EE-4923-8BFE-0A3255745263}"/>
                </c:ext>
              </c:extLst>
            </c:dLbl>
            <c:dLbl>
              <c:idx val="5"/>
              <c:layout>
                <c:manualLayout>
                  <c:x val="2.8899832807123303E-2"/>
                  <c:y val="-5.95469255663430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894-437B-9577-140989D5F8BF}"/>
                </c:ext>
              </c:extLst>
            </c:dLbl>
            <c:spPr>
              <a:noFill/>
              <a:ln>
                <a:noFill/>
              </a:ln>
              <a:effectLst/>
            </c:spPr>
            <c:txPr>
              <a:bodyPr wrap="square" lIns="38100" tIns="19050" rIns="38100" bIns="19050" anchor="ctr">
                <a:spAutoFit/>
              </a:bodyPr>
              <a:lstStyle/>
              <a:p>
                <a:pPr>
                  <a:defRPr sz="1800" b="0">
                    <a:latin typeface="+mn-lt"/>
                  </a:defRPr>
                </a:pPr>
                <a:endParaRPr lang="en-US"/>
              </a:p>
            </c:txPr>
            <c:dLblPos val="outEnd"/>
            <c:showLegendKey val="0"/>
            <c:showVal val="0"/>
            <c:showCatName val="1"/>
            <c:showSerName val="0"/>
            <c:showPercent val="1"/>
            <c:showBubbleSize val="0"/>
            <c:showLeaderLines val="1"/>
            <c:leaderLines>
              <c:spPr>
                <a:ln w="11104">
                  <a:solidFill>
                    <a:srgbClr val="808080"/>
                  </a:solidFill>
                  <a:prstDash val="solid"/>
                </a:ln>
              </c:spPr>
            </c:leaderLines>
            <c:extLst>
              <c:ext xmlns:c15="http://schemas.microsoft.com/office/drawing/2012/chart" uri="{CE6537A1-D6FC-4f65-9D91-7224C49458BB}"/>
            </c:extLst>
          </c:dLbls>
          <c:cat>
            <c:strRef>
              <c:f>Sheet1!$B$1:$D$1</c:f>
              <c:strCache>
                <c:ptCount val="3"/>
                <c:pt idx="0">
                  <c:v>Yes</c:v>
                </c:pt>
                <c:pt idx="1">
                  <c:v>No</c:v>
                </c:pt>
                <c:pt idx="2">
                  <c:v>Don't know</c:v>
                </c:pt>
              </c:strCache>
            </c:strRef>
          </c:cat>
          <c:val>
            <c:numRef>
              <c:f>Sheet1!$B$2:$D$2</c:f>
              <c:numCache>
                <c:formatCode>0%</c:formatCode>
                <c:ptCount val="3"/>
                <c:pt idx="0">
                  <c:v>0.79</c:v>
                </c:pt>
                <c:pt idx="1">
                  <c:v>0.14982578397212501</c:v>
                </c:pt>
                <c:pt idx="2">
                  <c:v>6.6202090592334506E-2</c:v>
                </c:pt>
              </c:numCache>
            </c:numRef>
          </c:val>
          <c:extLst>
            <c:ext xmlns:c16="http://schemas.microsoft.com/office/drawing/2014/chart" uri="{C3380CC4-5D6E-409C-BE32-E72D297353CC}">
              <c16:uniqueId val="{00000005-C8EE-4923-8BFE-0A3255745263}"/>
            </c:ext>
          </c:extLst>
        </c:ser>
        <c:dLbls>
          <c:showLegendKey val="0"/>
          <c:showVal val="0"/>
          <c:showCatName val="0"/>
          <c:showSerName val="0"/>
          <c:showPercent val="0"/>
          <c:showBubbleSize val="0"/>
          <c:showLeaderLines val="1"/>
        </c:dLbls>
      </c:pie3DChart>
      <c:spPr>
        <a:noFill/>
        <a:ln w="25347">
          <a:noFill/>
        </a:ln>
      </c:spPr>
    </c:plotArea>
    <c:plotVisOnly val="1"/>
    <c:dispBlanksAs val="zero"/>
    <c:showDLblsOverMax val="0"/>
  </c:chart>
  <c:spPr>
    <a:noFill/>
    <a:ln>
      <a:noFill/>
    </a:ln>
  </c:spPr>
  <c:txPr>
    <a:bodyPr/>
    <a:lstStyle/>
    <a:p>
      <a:pPr>
        <a:defRPr sz="1443" b="1" i="0" u="none" strike="noStrike" baseline="0">
          <a:solidFill>
            <a:schemeClr val="tx1"/>
          </a:solidFill>
          <a:latin typeface="MS P????"/>
          <a:ea typeface="MS P????"/>
          <a:cs typeface="MS P????"/>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50"/>
      <c:rotY val="0"/>
      <c:rAngAx val="0"/>
      <c:perspective val="0"/>
    </c:view3D>
    <c:floor>
      <c:thickness val="0"/>
    </c:floor>
    <c:sideWall>
      <c:thickness val="0"/>
    </c:sideWall>
    <c:backWall>
      <c:thickness val="0"/>
    </c:backWall>
    <c:plotArea>
      <c:layout>
        <c:manualLayout>
          <c:layoutTarget val="inner"/>
          <c:xMode val="edge"/>
          <c:yMode val="edge"/>
          <c:x val="1.1644833368197972E-2"/>
          <c:y val="0.19015034318813726"/>
          <c:w val="0.80520555959732076"/>
          <c:h val="0.68111802793354137"/>
        </c:manualLayout>
      </c:layout>
      <c:pie3DChart>
        <c:varyColors val="1"/>
        <c:ser>
          <c:idx val="0"/>
          <c:order val="0"/>
          <c:tx>
            <c:strRef>
              <c:f>Sheet1!$A$2</c:f>
              <c:strCache>
                <c:ptCount val="1"/>
              </c:strCache>
            </c:strRef>
          </c:tx>
          <c:spPr>
            <a:ln w="22208">
              <a:noFill/>
            </a:ln>
          </c:spPr>
          <c:explosion val="4"/>
          <c:dPt>
            <c:idx val="0"/>
            <c:bubble3D val="0"/>
            <c:spPr>
              <a:solidFill>
                <a:srgbClr val="008000"/>
              </a:solidFill>
              <a:ln w="22208">
                <a:noFill/>
              </a:ln>
            </c:spPr>
            <c:extLst>
              <c:ext xmlns:c16="http://schemas.microsoft.com/office/drawing/2014/chart" uri="{C3380CC4-5D6E-409C-BE32-E72D297353CC}">
                <c16:uniqueId val="{00000000-C8EE-4923-8BFE-0A3255745263}"/>
              </c:ext>
            </c:extLst>
          </c:dPt>
          <c:dPt>
            <c:idx val="1"/>
            <c:bubble3D val="0"/>
            <c:spPr>
              <a:solidFill>
                <a:srgbClr val="C00000"/>
              </a:solidFill>
              <a:ln w="22208">
                <a:noFill/>
              </a:ln>
            </c:spPr>
            <c:extLst>
              <c:ext xmlns:c16="http://schemas.microsoft.com/office/drawing/2014/chart" uri="{C3380CC4-5D6E-409C-BE32-E72D297353CC}">
                <c16:uniqueId val="{00000001-C8EE-4923-8BFE-0A3255745263}"/>
              </c:ext>
            </c:extLst>
          </c:dPt>
          <c:dPt>
            <c:idx val="2"/>
            <c:bubble3D val="0"/>
            <c:spPr>
              <a:solidFill>
                <a:schemeClr val="accent1">
                  <a:lumMod val="50000"/>
                </a:schemeClr>
              </a:solidFill>
              <a:ln w="22208">
                <a:noFill/>
              </a:ln>
            </c:spPr>
            <c:extLst>
              <c:ext xmlns:c16="http://schemas.microsoft.com/office/drawing/2014/chart" uri="{C3380CC4-5D6E-409C-BE32-E72D297353CC}">
                <c16:uniqueId val="{00000002-C8EE-4923-8BFE-0A3255745263}"/>
              </c:ext>
            </c:extLst>
          </c:dPt>
          <c:dPt>
            <c:idx val="3"/>
            <c:bubble3D val="0"/>
            <c:spPr>
              <a:solidFill>
                <a:srgbClr val="FF9900"/>
              </a:solidFill>
              <a:ln w="22208">
                <a:noFill/>
              </a:ln>
            </c:spPr>
            <c:extLst>
              <c:ext xmlns:c16="http://schemas.microsoft.com/office/drawing/2014/chart" uri="{C3380CC4-5D6E-409C-BE32-E72D297353CC}">
                <c16:uniqueId val="{00000003-C8EE-4923-8BFE-0A3255745263}"/>
              </c:ext>
            </c:extLst>
          </c:dPt>
          <c:dPt>
            <c:idx val="4"/>
            <c:bubble3D val="0"/>
            <c:spPr>
              <a:solidFill>
                <a:srgbClr val="FF0000"/>
              </a:solidFill>
              <a:ln w="22208">
                <a:noFill/>
              </a:ln>
            </c:spPr>
            <c:extLst>
              <c:ext xmlns:c16="http://schemas.microsoft.com/office/drawing/2014/chart" uri="{C3380CC4-5D6E-409C-BE32-E72D297353CC}">
                <c16:uniqueId val="{00000004-C8EE-4923-8BFE-0A3255745263}"/>
              </c:ext>
            </c:extLst>
          </c:dPt>
          <c:dPt>
            <c:idx val="5"/>
            <c:bubble3D val="0"/>
            <c:spPr>
              <a:solidFill>
                <a:srgbClr val="C00000"/>
              </a:solidFill>
              <a:ln w="22208">
                <a:noFill/>
              </a:ln>
            </c:spPr>
            <c:extLst>
              <c:ext xmlns:c16="http://schemas.microsoft.com/office/drawing/2014/chart" uri="{C3380CC4-5D6E-409C-BE32-E72D297353CC}">
                <c16:uniqueId val="{0000000B-F894-437B-9577-140989D5F8BF}"/>
              </c:ext>
            </c:extLst>
          </c:dPt>
          <c:dLbls>
            <c:dLbl>
              <c:idx val="0"/>
              <c:layout>
                <c:manualLayout>
                  <c:x val="-7.3884437407186809E-2"/>
                  <c:y val="-0.25629505505974931"/>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C8EE-4923-8BFE-0A3255745263}"/>
                </c:ext>
              </c:extLst>
            </c:dLbl>
            <c:dLbl>
              <c:idx val="1"/>
              <c:layout>
                <c:manualLayout>
                  <c:x val="-2.540237221891185E-2"/>
                  <c:y val="5.87071419924833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8EE-4923-8BFE-0A3255745263}"/>
                </c:ext>
              </c:extLst>
            </c:dLbl>
            <c:dLbl>
              <c:idx val="2"/>
              <c:layout>
                <c:manualLayout>
                  <c:x val="-3.7868664234439901E-2"/>
                  <c:y val="-2.428023901640688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8EE-4923-8BFE-0A3255745263}"/>
                </c:ext>
              </c:extLst>
            </c:dLbl>
            <c:dLbl>
              <c:idx val="3"/>
              <c:layout>
                <c:manualLayout>
                  <c:x val="-6.5681438198007508E-2"/>
                  <c:y val="2.5889967637540215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8EE-4923-8BFE-0A3255745263}"/>
                </c:ext>
              </c:extLst>
            </c:dLbl>
            <c:dLbl>
              <c:idx val="4"/>
              <c:layout>
                <c:manualLayout>
                  <c:x val="-0.10246304358889176"/>
                  <c:y val="-1.03559870550161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8EE-4923-8BFE-0A3255745263}"/>
                </c:ext>
              </c:extLst>
            </c:dLbl>
            <c:dLbl>
              <c:idx val="5"/>
              <c:layout>
                <c:manualLayout>
                  <c:x val="2.8899832807123303E-2"/>
                  <c:y val="-5.95469255663430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894-437B-9577-140989D5F8BF}"/>
                </c:ext>
              </c:extLst>
            </c:dLbl>
            <c:spPr>
              <a:noFill/>
              <a:ln>
                <a:noFill/>
              </a:ln>
              <a:effectLst/>
            </c:spPr>
            <c:txPr>
              <a:bodyPr wrap="square" lIns="38100" tIns="19050" rIns="38100" bIns="19050" anchor="ctr">
                <a:spAutoFit/>
              </a:bodyPr>
              <a:lstStyle/>
              <a:p>
                <a:pPr>
                  <a:defRPr sz="1800" b="0">
                    <a:latin typeface="+mn-lt"/>
                  </a:defRPr>
                </a:pPr>
                <a:endParaRPr lang="en-US"/>
              </a:p>
            </c:txPr>
            <c:dLblPos val="outEnd"/>
            <c:showLegendKey val="0"/>
            <c:showVal val="0"/>
            <c:showCatName val="1"/>
            <c:showSerName val="0"/>
            <c:showPercent val="1"/>
            <c:showBubbleSize val="0"/>
            <c:showLeaderLines val="1"/>
            <c:leaderLines>
              <c:spPr>
                <a:ln w="11104">
                  <a:solidFill>
                    <a:srgbClr val="808080"/>
                  </a:solidFill>
                  <a:prstDash val="solid"/>
                </a:ln>
              </c:spPr>
            </c:leaderLines>
            <c:extLst>
              <c:ext xmlns:c15="http://schemas.microsoft.com/office/drawing/2012/chart" uri="{CE6537A1-D6FC-4f65-9D91-7224C49458BB}"/>
            </c:extLst>
          </c:dLbls>
          <c:cat>
            <c:strRef>
              <c:f>Sheet1!$B$1:$D$1</c:f>
              <c:strCache>
                <c:ptCount val="3"/>
                <c:pt idx="0">
                  <c:v>Yes</c:v>
                </c:pt>
                <c:pt idx="1">
                  <c:v>No</c:v>
                </c:pt>
                <c:pt idx="2">
                  <c:v>Don't know</c:v>
                </c:pt>
              </c:strCache>
            </c:strRef>
          </c:cat>
          <c:val>
            <c:numRef>
              <c:f>Sheet1!$B$2:$D$2</c:f>
              <c:numCache>
                <c:formatCode>0%</c:formatCode>
                <c:ptCount val="3"/>
                <c:pt idx="0">
                  <c:v>0.417241379310345</c:v>
                </c:pt>
                <c:pt idx="1">
                  <c:v>0.47586206896551703</c:v>
                </c:pt>
                <c:pt idx="2">
                  <c:v>0.10689655172413801</c:v>
                </c:pt>
              </c:numCache>
            </c:numRef>
          </c:val>
          <c:extLst>
            <c:ext xmlns:c16="http://schemas.microsoft.com/office/drawing/2014/chart" uri="{C3380CC4-5D6E-409C-BE32-E72D297353CC}">
              <c16:uniqueId val="{00000005-C8EE-4923-8BFE-0A3255745263}"/>
            </c:ext>
          </c:extLst>
        </c:ser>
        <c:dLbls>
          <c:showLegendKey val="0"/>
          <c:showVal val="0"/>
          <c:showCatName val="0"/>
          <c:showSerName val="0"/>
          <c:showPercent val="0"/>
          <c:showBubbleSize val="0"/>
          <c:showLeaderLines val="1"/>
        </c:dLbls>
      </c:pie3DChart>
      <c:spPr>
        <a:noFill/>
        <a:ln w="25347">
          <a:noFill/>
        </a:ln>
      </c:spPr>
    </c:plotArea>
    <c:plotVisOnly val="1"/>
    <c:dispBlanksAs val="zero"/>
    <c:showDLblsOverMax val="0"/>
  </c:chart>
  <c:spPr>
    <a:noFill/>
    <a:ln>
      <a:noFill/>
    </a:ln>
  </c:spPr>
  <c:txPr>
    <a:bodyPr/>
    <a:lstStyle/>
    <a:p>
      <a:pPr>
        <a:defRPr sz="1443" b="1" i="0" u="none" strike="noStrike" baseline="0">
          <a:solidFill>
            <a:schemeClr val="tx1"/>
          </a:solidFill>
          <a:latin typeface="MS P????"/>
          <a:ea typeface="MS P????"/>
          <a:cs typeface="MS P????"/>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026384009691094"/>
          <c:y val="6.3756128812547091E-3"/>
          <c:w val="0.559736159903089"/>
          <c:h val="0.99045346062052508"/>
        </c:manualLayout>
      </c:layout>
      <c:barChart>
        <c:barDir val="bar"/>
        <c:grouping val="clustered"/>
        <c:varyColors val="0"/>
        <c:ser>
          <c:idx val="4"/>
          <c:order val="0"/>
          <c:tx>
            <c:strRef>
              <c:f>Sheet1!$A$2</c:f>
              <c:strCache>
                <c:ptCount val="1"/>
                <c:pt idx="0">
                  <c:v>total</c:v>
                </c:pt>
              </c:strCache>
            </c:strRef>
          </c:tx>
          <c:spPr>
            <a:solidFill>
              <a:srgbClr val="006699"/>
            </a:solidFill>
            <a:ln w="12748">
              <a:solidFill>
                <a:srgbClr val="FFFFFF"/>
              </a:solidFill>
              <a:prstDash val="solid"/>
            </a:ln>
          </c:spPr>
          <c:invertIfNegative val="0"/>
          <c:dLbls>
            <c:spPr>
              <a:noFill/>
              <a:ln w="25496">
                <a:noFill/>
              </a:ln>
            </c:spPr>
            <c:txPr>
              <a:bodyPr wrap="square" lIns="38100" tIns="19050" rIns="38100" bIns="19050" anchor="ctr">
                <a:spAutoFit/>
              </a:bodyPr>
              <a:lstStyle/>
              <a:p>
                <a:pPr>
                  <a:defRPr sz="14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Sheet1!$B$1:$S$1</c:f>
              <c:strCache>
                <c:ptCount val="18"/>
                <c:pt idx="0">
                  <c:v>High cost / expense / using up all the reserves</c:v>
                </c:pt>
                <c:pt idx="1">
                  <c:v>Better to renovate / refurbish / extend existing</c:v>
                </c:pt>
                <c:pt idx="2">
                  <c:v>Is there a need for it / underused / no demand / small village</c:v>
                </c:pt>
                <c:pt idx="3">
                  <c:v>Better spent elsewhere / use money for something else / waste</c:v>
                </c:pt>
                <c:pt idx="4">
                  <c:v>Would put parish in debt / financial commitment / burden</c:v>
                </c:pt>
                <c:pt idx="5">
                  <c:v>Donated by Leonora Messel / memorial / needs to be kept</c:v>
                </c:pt>
                <c:pt idx="6">
                  <c:v>Fine as it is  / adequate</c:v>
                </c:pt>
                <c:pt idx="7">
                  <c:v>Don't want to see an increase in council tax / precept</c:v>
                </c:pt>
                <c:pt idx="8">
                  <c:v>Need to consider school / nursery</c:v>
                </c:pt>
                <c:pt idx="9">
                  <c:v>Unsure /  need to know more / see plans / more info</c:v>
                </c:pt>
                <c:pt idx="10">
                  <c:v>Never use it personally</c:v>
                </c:pt>
                <c:pt idx="11">
                  <c:v>Should be paid for / maintained by the people who use it</c:v>
                </c:pt>
                <c:pt idx="12">
                  <c:v>Vital part of the community / hub of the village</c:v>
                </c:pt>
                <c:pt idx="13">
                  <c:v>Would need more volunteers to run it / maintain it</c:v>
                </c:pt>
                <c:pt idx="14">
                  <c:v>Don't like the look of the new one / will look out of place</c:v>
                </c:pt>
                <c:pt idx="15">
                  <c:v>Not viable</c:v>
                </c:pt>
                <c:pt idx="16">
                  <c:v>Only benefits people who use it</c:v>
                </c:pt>
                <c:pt idx="17">
                  <c:v>Other</c:v>
                </c:pt>
              </c:strCache>
            </c:strRef>
          </c:cat>
          <c:val>
            <c:numRef>
              <c:f>Sheet1!$B$2:$S$2</c:f>
              <c:numCache>
                <c:formatCode>0%</c:formatCode>
                <c:ptCount val="18"/>
                <c:pt idx="0">
                  <c:v>0.335443037974684</c:v>
                </c:pt>
                <c:pt idx="1">
                  <c:v>0.310126582278481</c:v>
                </c:pt>
                <c:pt idx="2">
                  <c:v>0.253164556962025</c:v>
                </c:pt>
                <c:pt idx="3">
                  <c:v>0.170886075949367</c:v>
                </c:pt>
                <c:pt idx="4">
                  <c:v>0.164556962025316</c:v>
                </c:pt>
                <c:pt idx="5">
                  <c:v>7.5949367088607597E-2</c:v>
                </c:pt>
                <c:pt idx="6">
                  <c:v>5.6962025316455701E-2</c:v>
                </c:pt>
                <c:pt idx="7">
                  <c:v>4.4303797468354403E-2</c:v>
                </c:pt>
                <c:pt idx="8">
                  <c:v>4.4303797468354403E-2</c:v>
                </c:pt>
                <c:pt idx="9">
                  <c:v>4.4303797468354403E-2</c:v>
                </c:pt>
                <c:pt idx="10">
                  <c:v>3.7974683544303799E-2</c:v>
                </c:pt>
                <c:pt idx="11">
                  <c:v>3.7974683544303799E-2</c:v>
                </c:pt>
                <c:pt idx="12">
                  <c:v>3.7974683544303799E-2</c:v>
                </c:pt>
                <c:pt idx="13">
                  <c:v>3.7974683544303799E-2</c:v>
                </c:pt>
                <c:pt idx="14">
                  <c:v>3.1645569620253201E-2</c:v>
                </c:pt>
                <c:pt idx="15">
                  <c:v>2.53164556962025E-2</c:v>
                </c:pt>
                <c:pt idx="16">
                  <c:v>6.3291139240506302E-3</c:v>
                </c:pt>
                <c:pt idx="17">
                  <c:v>0.139240506329114</c:v>
                </c:pt>
              </c:numCache>
            </c:numRef>
          </c:val>
          <c:extLst>
            <c:ext xmlns:c16="http://schemas.microsoft.com/office/drawing/2014/chart" uri="{C3380CC4-5D6E-409C-BE32-E72D297353CC}">
              <c16:uniqueId val="{00000000-E92C-4108-9FC1-B510FA81DE74}"/>
            </c:ext>
          </c:extLst>
        </c:ser>
        <c:dLbls>
          <c:showLegendKey val="0"/>
          <c:showVal val="0"/>
          <c:showCatName val="0"/>
          <c:showSerName val="0"/>
          <c:showPercent val="0"/>
          <c:showBubbleSize val="0"/>
        </c:dLbls>
        <c:gapWidth val="50"/>
        <c:axId val="174492656"/>
        <c:axId val="1"/>
      </c:barChart>
      <c:catAx>
        <c:axId val="174492656"/>
        <c:scaling>
          <c:orientation val="maxMin"/>
        </c:scaling>
        <c:delete val="0"/>
        <c:axPos val="l"/>
        <c:numFmt formatCode="General" sourceLinked="1"/>
        <c:majorTickMark val="out"/>
        <c:minorTickMark val="none"/>
        <c:tickLblPos val="nextTo"/>
        <c:spPr>
          <a:ln w="3187">
            <a:solidFill>
              <a:srgbClr val="000000"/>
            </a:solidFill>
            <a:prstDash val="solid"/>
          </a:ln>
        </c:spPr>
        <c:txPr>
          <a:bodyPr rot="0" vert="horz"/>
          <a:lstStyle/>
          <a:p>
            <a:pPr>
              <a:defRPr sz="1200" b="0" i="0" u="none" strike="noStrike" baseline="0">
                <a:solidFill>
                  <a:srgbClr val="000000"/>
                </a:solidFill>
                <a:latin typeface="Calibri"/>
                <a:ea typeface="Calibri"/>
                <a:cs typeface="Calibri"/>
              </a:defRPr>
            </a:pPr>
            <a:endParaRPr lang="en-US"/>
          </a:p>
        </c:txPr>
        <c:crossAx val="1"/>
        <c:crosses val="autoZero"/>
        <c:auto val="1"/>
        <c:lblAlgn val="ctr"/>
        <c:lblOffset val="100"/>
        <c:tickLblSkip val="1"/>
        <c:tickMarkSkip val="1"/>
        <c:noMultiLvlLbl val="0"/>
      </c:catAx>
      <c:valAx>
        <c:axId val="1"/>
        <c:scaling>
          <c:orientation val="minMax"/>
          <c:max val="1"/>
          <c:min val="0"/>
        </c:scaling>
        <c:delete val="1"/>
        <c:axPos val="t"/>
        <c:numFmt formatCode="0%" sourceLinked="1"/>
        <c:majorTickMark val="out"/>
        <c:minorTickMark val="none"/>
        <c:tickLblPos val="nextTo"/>
        <c:crossAx val="174492656"/>
        <c:crosses val="autoZero"/>
        <c:crossBetween val="between"/>
        <c:majorUnit val="0.2"/>
        <c:minorUnit val="0.2"/>
      </c:valAx>
      <c:spPr>
        <a:noFill/>
        <a:ln w="25496">
          <a:noFill/>
        </a:ln>
      </c:spPr>
    </c:plotArea>
    <c:plotVisOnly val="1"/>
    <c:dispBlanksAs val="gap"/>
    <c:showDLblsOverMax val="0"/>
  </c:chart>
  <c:spPr>
    <a:noFill/>
    <a:ln>
      <a:noFill/>
    </a:ln>
  </c:spPr>
  <c:txPr>
    <a:bodyPr/>
    <a:lstStyle/>
    <a:p>
      <a:pPr>
        <a:defRPr sz="1857" b="1" i="0" u="none" strike="noStrike" baseline="0">
          <a:solidFill>
            <a:srgbClr val="000000"/>
          </a:solidFill>
          <a:latin typeface="Arial"/>
          <a:ea typeface="Arial"/>
          <a:cs typeface="Aria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50"/>
      <c:rotY val="0"/>
      <c:rAngAx val="0"/>
      <c:perspective val="0"/>
    </c:view3D>
    <c:floor>
      <c:thickness val="0"/>
    </c:floor>
    <c:sideWall>
      <c:thickness val="0"/>
    </c:sideWall>
    <c:backWall>
      <c:thickness val="0"/>
    </c:backWall>
    <c:plotArea>
      <c:layout>
        <c:manualLayout>
          <c:layoutTarget val="inner"/>
          <c:xMode val="edge"/>
          <c:yMode val="edge"/>
          <c:x val="1.1644833368197972E-2"/>
          <c:y val="0.19015034318813726"/>
          <c:w val="0.80520555959732076"/>
          <c:h val="0.68111802793354137"/>
        </c:manualLayout>
      </c:layout>
      <c:pie3DChart>
        <c:varyColors val="1"/>
        <c:ser>
          <c:idx val="0"/>
          <c:order val="0"/>
          <c:tx>
            <c:strRef>
              <c:f>Sheet1!$A$2</c:f>
              <c:strCache>
                <c:ptCount val="1"/>
              </c:strCache>
            </c:strRef>
          </c:tx>
          <c:spPr>
            <a:ln w="22208">
              <a:noFill/>
            </a:ln>
          </c:spPr>
          <c:explosion val="4"/>
          <c:dPt>
            <c:idx val="0"/>
            <c:bubble3D val="0"/>
            <c:spPr>
              <a:solidFill>
                <a:srgbClr val="008000"/>
              </a:solidFill>
              <a:ln w="22208">
                <a:noFill/>
              </a:ln>
            </c:spPr>
            <c:extLst>
              <c:ext xmlns:c16="http://schemas.microsoft.com/office/drawing/2014/chart" uri="{C3380CC4-5D6E-409C-BE32-E72D297353CC}">
                <c16:uniqueId val="{00000000-C8EE-4923-8BFE-0A3255745263}"/>
              </c:ext>
            </c:extLst>
          </c:dPt>
          <c:dPt>
            <c:idx val="1"/>
            <c:bubble3D val="0"/>
            <c:spPr>
              <a:solidFill>
                <a:srgbClr val="C00000"/>
              </a:solidFill>
              <a:ln w="22208">
                <a:noFill/>
              </a:ln>
            </c:spPr>
            <c:extLst>
              <c:ext xmlns:c16="http://schemas.microsoft.com/office/drawing/2014/chart" uri="{C3380CC4-5D6E-409C-BE32-E72D297353CC}">
                <c16:uniqueId val="{00000001-C8EE-4923-8BFE-0A3255745263}"/>
              </c:ext>
            </c:extLst>
          </c:dPt>
          <c:dPt>
            <c:idx val="2"/>
            <c:bubble3D val="0"/>
            <c:spPr>
              <a:solidFill>
                <a:schemeClr val="accent1">
                  <a:lumMod val="50000"/>
                </a:schemeClr>
              </a:solidFill>
              <a:ln w="22208">
                <a:noFill/>
              </a:ln>
            </c:spPr>
            <c:extLst>
              <c:ext xmlns:c16="http://schemas.microsoft.com/office/drawing/2014/chart" uri="{C3380CC4-5D6E-409C-BE32-E72D297353CC}">
                <c16:uniqueId val="{00000002-C8EE-4923-8BFE-0A3255745263}"/>
              </c:ext>
            </c:extLst>
          </c:dPt>
          <c:dPt>
            <c:idx val="3"/>
            <c:bubble3D val="0"/>
            <c:spPr>
              <a:solidFill>
                <a:srgbClr val="FF9900"/>
              </a:solidFill>
              <a:ln w="22208">
                <a:noFill/>
              </a:ln>
            </c:spPr>
            <c:extLst>
              <c:ext xmlns:c16="http://schemas.microsoft.com/office/drawing/2014/chart" uri="{C3380CC4-5D6E-409C-BE32-E72D297353CC}">
                <c16:uniqueId val="{00000003-C8EE-4923-8BFE-0A3255745263}"/>
              </c:ext>
            </c:extLst>
          </c:dPt>
          <c:dPt>
            <c:idx val="4"/>
            <c:bubble3D val="0"/>
            <c:spPr>
              <a:solidFill>
                <a:srgbClr val="FF0000"/>
              </a:solidFill>
              <a:ln w="22208">
                <a:noFill/>
              </a:ln>
            </c:spPr>
            <c:extLst>
              <c:ext xmlns:c16="http://schemas.microsoft.com/office/drawing/2014/chart" uri="{C3380CC4-5D6E-409C-BE32-E72D297353CC}">
                <c16:uniqueId val="{00000004-C8EE-4923-8BFE-0A3255745263}"/>
              </c:ext>
            </c:extLst>
          </c:dPt>
          <c:dPt>
            <c:idx val="5"/>
            <c:bubble3D val="0"/>
            <c:spPr>
              <a:solidFill>
                <a:srgbClr val="C00000"/>
              </a:solidFill>
              <a:ln w="22208">
                <a:noFill/>
              </a:ln>
            </c:spPr>
            <c:extLst>
              <c:ext xmlns:c16="http://schemas.microsoft.com/office/drawing/2014/chart" uri="{C3380CC4-5D6E-409C-BE32-E72D297353CC}">
                <c16:uniqueId val="{0000000B-F894-437B-9577-140989D5F8BF}"/>
              </c:ext>
            </c:extLst>
          </c:dPt>
          <c:dLbls>
            <c:dLbl>
              <c:idx val="0"/>
              <c:layout>
                <c:manualLayout>
                  <c:x val="3.4246158154651506E-2"/>
                  <c:y val="1.72832233854048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C8EE-4923-8BFE-0A3255745263}"/>
                </c:ext>
              </c:extLst>
            </c:dLbl>
            <c:dLbl>
              <c:idx val="1"/>
              <c:layout>
                <c:manualLayout>
                  <c:x val="-8.5290086683930011E-2"/>
                  <c:y val="-9.0821659408292597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8EE-4923-8BFE-0A3255745263}"/>
                </c:ext>
              </c:extLst>
            </c:dLbl>
            <c:dLbl>
              <c:idx val="2"/>
              <c:layout>
                <c:manualLayout>
                  <c:x val="-3.7868664234439901E-2"/>
                  <c:y val="-2.428023901640688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C8EE-4923-8BFE-0A3255745263}"/>
                </c:ext>
              </c:extLst>
            </c:dLbl>
            <c:dLbl>
              <c:idx val="3"/>
              <c:layout>
                <c:manualLayout>
                  <c:x val="-6.5681438198007508E-2"/>
                  <c:y val="2.5889967637540215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8EE-4923-8BFE-0A3255745263}"/>
                </c:ext>
              </c:extLst>
            </c:dLbl>
            <c:dLbl>
              <c:idx val="4"/>
              <c:layout>
                <c:manualLayout>
                  <c:x val="-0.10246304358889176"/>
                  <c:y val="-1.03559870550161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C8EE-4923-8BFE-0A3255745263}"/>
                </c:ext>
              </c:extLst>
            </c:dLbl>
            <c:dLbl>
              <c:idx val="5"/>
              <c:layout>
                <c:manualLayout>
                  <c:x val="2.8899832807123303E-2"/>
                  <c:y val="-5.95469255663430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F894-437B-9577-140989D5F8BF}"/>
                </c:ext>
              </c:extLst>
            </c:dLbl>
            <c:spPr>
              <a:noFill/>
              <a:ln>
                <a:noFill/>
              </a:ln>
              <a:effectLst/>
            </c:spPr>
            <c:txPr>
              <a:bodyPr wrap="square" lIns="38100" tIns="19050" rIns="38100" bIns="19050" anchor="ctr">
                <a:spAutoFit/>
              </a:bodyPr>
              <a:lstStyle/>
              <a:p>
                <a:pPr>
                  <a:defRPr sz="1800" b="0">
                    <a:latin typeface="+mn-lt"/>
                  </a:defRPr>
                </a:pPr>
                <a:endParaRPr lang="en-US"/>
              </a:p>
            </c:txPr>
            <c:dLblPos val="outEnd"/>
            <c:showLegendKey val="0"/>
            <c:showVal val="0"/>
            <c:showCatName val="1"/>
            <c:showSerName val="0"/>
            <c:showPercent val="1"/>
            <c:showBubbleSize val="0"/>
            <c:showLeaderLines val="1"/>
            <c:leaderLines>
              <c:spPr>
                <a:ln w="11104">
                  <a:solidFill>
                    <a:srgbClr val="808080"/>
                  </a:solidFill>
                  <a:prstDash val="solid"/>
                </a:ln>
              </c:spPr>
            </c:leaderLines>
            <c:extLst>
              <c:ext xmlns:c15="http://schemas.microsoft.com/office/drawing/2012/chart" uri="{CE6537A1-D6FC-4f65-9D91-7224C49458BB}"/>
            </c:extLst>
          </c:dLbls>
          <c:cat>
            <c:strRef>
              <c:f>Sheet1!$B$1:$D$1</c:f>
              <c:strCache>
                <c:ptCount val="3"/>
                <c:pt idx="0">
                  <c:v>Yes</c:v>
                </c:pt>
                <c:pt idx="1">
                  <c:v>No</c:v>
                </c:pt>
                <c:pt idx="2">
                  <c:v>Don't know</c:v>
                </c:pt>
              </c:strCache>
            </c:strRef>
          </c:cat>
          <c:val>
            <c:numRef>
              <c:f>Sheet1!$B$2:$D$2</c:f>
              <c:numCache>
                <c:formatCode>0%</c:formatCode>
                <c:ptCount val="3"/>
                <c:pt idx="0">
                  <c:v>0.791519434628975</c:v>
                </c:pt>
                <c:pt idx="1">
                  <c:v>0.148409893992933</c:v>
                </c:pt>
                <c:pt idx="2">
                  <c:v>6.0070671378091897E-2</c:v>
                </c:pt>
              </c:numCache>
            </c:numRef>
          </c:val>
          <c:extLst>
            <c:ext xmlns:c16="http://schemas.microsoft.com/office/drawing/2014/chart" uri="{C3380CC4-5D6E-409C-BE32-E72D297353CC}">
              <c16:uniqueId val="{00000005-C8EE-4923-8BFE-0A3255745263}"/>
            </c:ext>
          </c:extLst>
        </c:ser>
        <c:dLbls>
          <c:showLegendKey val="0"/>
          <c:showVal val="0"/>
          <c:showCatName val="0"/>
          <c:showSerName val="0"/>
          <c:showPercent val="0"/>
          <c:showBubbleSize val="0"/>
          <c:showLeaderLines val="1"/>
        </c:dLbls>
      </c:pie3DChart>
      <c:spPr>
        <a:noFill/>
        <a:ln w="25347">
          <a:noFill/>
        </a:ln>
      </c:spPr>
    </c:plotArea>
    <c:plotVisOnly val="1"/>
    <c:dispBlanksAs val="zero"/>
    <c:showDLblsOverMax val="0"/>
  </c:chart>
  <c:spPr>
    <a:noFill/>
    <a:ln>
      <a:noFill/>
    </a:ln>
  </c:spPr>
  <c:txPr>
    <a:bodyPr/>
    <a:lstStyle/>
    <a:p>
      <a:pPr>
        <a:defRPr sz="1443" b="1" i="0" u="none" strike="noStrike" baseline="0">
          <a:solidFill>
            <a:schemeClr val="tx1"/>
          </a:solidFill>
          <a:latin typeface="MS P????"/>
          <a:ea typeface="MS P????"/>
          <a:cs typeface="MS P????"/>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160320451628794"/>
          <c:y val="1.6245487364620937E-2"/>
          <c:w val="0.79839679548371201"/>
          <c:h val="0.83053037062867729"/>
        </c:manualLayout>
      </c:layout>
      <c:barChart>
        <c:barDir val="bar"/>
        <c:grouping val="percentStacked"/>
        <c:varyColors val="0"/>
        <c:ser>
          <c:idx val="0"/>
          <c:order val="0"/>
          <c:tx>
            <c:strRef>
              <c:f>Sheet1!$A$2</c:f>
              <c:strCache>
                <c:ptCount val="1"/>
                <c:pt idx="0">
                  <c:v>Very likely</c:v>
                </c:pt>
              </c:strCache>
            </c:strRef>
          </c:tx>
          <c:spPr>
            <a:solidFill>
              <a:srgbClr val="008000"/>
            </a:solidFill>
            <a:ln w="11285">
              <a:solidFill>
                <a:srgbClr val="FFFFFF"/>
              </a:solidFill>
              <a:prstDash val="solid"/>
            </a:ln>
          </c:spPr>
          <c:invertIfNegative val="0"/>
          <c:dLbls>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A pop-up restaurant</c:v>
                </c:pt>
                <c:pt idx="1">
                  <c:v>Ashdown café</c:v>
                </c:pt>
                <c:pt idx="2">
                  <c:v>Coffee mornings</c:v>
                </c:pt>
                <c:pt idx="3">
                  <c:v>Licensed bar</c:v>
                </c:pt>
                <c:pt idx="4">
                  <c:v>Themed evenings</c:v>
                </c:pt>
                <c:pt idx="5">
                  <c:v>Youth clubs</c:v>
                </c:pt>
                <c:pt idx="6">
                  <c:v>Full equipped meeting room / office</c:v>
                </c:pt>
                <c:pt idx="7">
                  <c:v>Amateur dramatics</c:v>
                </c:pt>
              </c:strCache>
            </c:strRef>
          </c:cat>
          <c:val>
            <c:numRef>
              <c:f>Sheet1!$B$2:$I$2</c:f>
              <c:numCache>
                <c:formatCode>0%</c:formatCode>
                <c:ptCount val="8"/>
                <c:pt idx="0">
                  <c:v>0.2</c:v>
                </c:pt>
                <c:pt idx="1">
                  <c:v>0.26</c:v>
                </c:pt>
                <c:pt idx="2">
                  <c:v>0.18</c:v>
                </c:pt>
                <c:pt idx="3">
                  <c:v>0.16</c:v>
                </c:pt>
                <c:pt idx="4">
                  <c:v>0.1</c:v>
                </c:pt>
                <c:pt idx="5">
                  <c:v>0.13</c:v>
                </c:pt>
                <c:pt idx="6">
                  <c:v>0.08</c:v>
                </c:pt>
                <c:pt idx="7">
                  <c:v>0.08</c:v>
                </c:pt>
              </c:numCache>
            </c:numRef>
          </c:val>
          <c:extLst>
            <c:ext xmlns:c16="http://schemas.microsoft.com/office/drawing/2014/chart" uri="{C3380CC4-5D6E-409C-BE32-E72D297353CC}">
              <c16:uniqueId val="{00000000-9AE2-4502-96A6-EC7FD721B6BF}"/>
            </c:ext>
          </c:extLst>
        </c:ser>
        <c:ser>
          <c:idx val="1"/>
          <c:order val="1"/>
          <c:tx>
            <c:strRef>
              <c:f>Sheet1!$A$3</c:f>
              <c:strCache>
                <c:ptCount val="1"/>
                <c:pt idx="0">
                  <c:v>Quite likely</c:v>
                </c:pt>
              </c:strCache>
            </c:strRef>
          </c:tx>
          <c:spPr>
            <a:solidFill>
              <a:srgbClr val="339966"/>
            </a:solidFill>
            <a:ln w="11285">
              <a:solidFill>
                <a:srgbClr val="FFFFFF"/>
              </a:solidFill>
              <a:prstDash val="solid"/>
            </a:ln>
          </c:spPr>
          <c:invertIfNegative val="0"/>
          <c:dLbls>
            <c:dLbl>
              <c:idx val="0"/>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1-9AE2-4502-96A6-EC7FD721B6BF}"/>
                </c:ext>
              </c:extLst>
            </c:dLbl>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A pop-up restaurant</c:v>
                </c:pt>
                <c:pt idx="1">
                  <c:v>Ashdown café</c:v>
                </c:pt>
                <c:pt idx="2">
                  <c:v>Coffee mornings</c:v>
                </c:pt>
                <c:pt idx="3">
                  <c:v>Licensed bar</c:v>
                </c:pt>
                <c:pt idx="4">
                  <c:v>Themed evenings</c:v>
                </c:pt>
                <c:pt idx="5">
                  <c:v>Youth clubs</c:v>
                </c:pt>
                <c:pt idx="6">
                  <c:v>Full equipped meeting room / office</c:v>
                </c:pt>
                <c:pt idx="7">
                  <c:v>Amateur dramatics</c:v>
                </c:pt>
              </c:strCache>
            </c:strRef>
          </c:cat>
          <c:val>
            <c:numRef>
              <c:f>Sheet1!$B$3:$I$3</c:f>
              <c:numCache>
                <c:formatCode>0%</c:formatCode>
                <c:ptCount val="8"/>
                <c:pt idx="0">
                  <c:v>0.34</c:v>
                </c:pt>
                <c:pt idx="1">
                  <c:v>0.28999999999999998</c:v>
                </c:pt>
                <c:pt idx="2">
                  <c:v>0.21</c:v>
                </c:pt>
                <c:pt idx="3">
                  <c:v>0.23</c:v>
                </c:pt>
                <c:pt idx="4">
                  <c:v>0.28000000000000003</c:v>
                </c:pt>
                <c:pt idx="5">
                  <c:v>0.1</c:v>
                </c:pt>
                <c:pt idx="6">
                  <c:v>0.17</c:v>
                </c:pt>
                <c:pt idx="7">
                  <c:v>0.16</c:v>
                </c:pt>
              </c:numCache>
            </c:numRef>
          </c:val>
          <c:extLst>
            <c:ext xmlns:c16="http://schemas.microsoft.com/office/drawing/2014/chart" uri="{C3380CC4-5D6E-409C-BE32-E72D297353CC}">
              <c16:uniqueId val="{00000002-9AE2-4502-96A6-EC7FD721B6BF}"/>
            </c:ext>
          </c:extLst>
        </c:ser>
        <c:ser>
          <c:idx val="2"/>
          <c:order val="2"/>
          <c:tx>
            <c:strRef>
              <c:f>Sheet1!$A$4</c:f>
              <c:strCache>
                <c:ptCount val="1"/>
                <c:pt idx="0">
                  <c:v>Quite unlikely</c:v>
                </c:pt>
              </c:strCache>
            </c:strRef>
          </c:tx>
          <c:spPr>
            <a:solidFill>
              <a:srgbClr val="FF0000"/>
            </a:solidFill>
            <a:ln w="11285">
              <a:solidFill>
                <a:srgbClr val="FFFFFF"/>
              </a:solidFill>
              <a:prstDash val="solid"/>
            </a:ln>
          </c:spPr>
          <c:invertIfNegative val="0"/>
          <c:dLbls>
            <c:dLbl>
              <c:idx val="0"/>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3-9AE2-4502-96A6-EC7FD721B6BF}"/>
                </c:ext>
              </c:extLst>
            </c:dLbl>
            <c:dLbl>
              <c:idx val="1"/>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4-9AE2-4502-96A6-EC7FD721B6BF}"/>
                </c:ext>
              </c:extLst>
            </c:dLbl>
            <c:dLbl>
              <c:idx val="2"/>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5-9AE2-4502-96A6-EC7FD721B6BF}"/>
                </c:ext>
              </c:extLst>
            </c:dLbl>
            <c:dLbl>
              <c:idx val="5"/>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6-9AE2-4502-96A6-EC7FD721B6BF}"/>
                </c:ext>
              </c:extLst>
            </c:dLbl>
            <c:dLbl>
              <c:idx val="6"/>
              <c:numFmt formatCode="0%" sourceLinked="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7-9AE2-4502-96A6-EC7FD721B6BF}"/>
                </c:ext>
              </c:extLst>
            </c:dLbl>
            <c:numFmt formatCode="0%" sourceLinked="0"/>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A pop-up restaurant</c:v>
                </c:pt>
                <c:pt idx="1">
                  <c:v>Ashdown café</c:v>
                </c:pt>
                <c:pt idx="2">
                  <c:v>Coffee mornings</c:v>
                </c:pt>
                <c:pt idx="3">
                  <c:v>Licensed bar</c:v>
                </c:pt>
                <c:pt idx="4">
                  <c:v>Themed evenings</c:v>
                </c:pt>
                <c:pt idx="5">
                  <c:v>Youth clubs</c:v>
                </c:pt>
                <c:pt idx="6">
                  <c:v>Full equipped meeting room / office</c:v>
                </c:pt>
                <c:pt idx="7">
                  <c:v>Amateur dramatics</c:v>
                </c:pt>
              </c:strCache>
            </c:strRef>
          </c:cat>
          <c:val>
            <c:numRef>
              <c:f>Sheet1!$B$4:$I$4</c:f>
              <c:numCache>
                <c:formatCode>0%</c:formatCode>
                <c:ptCount val="8"/>
                <c:pt idx="0">
                  <c:v>0.16</c:v>
                </c:pt>
                <c:pt idx="1">
                  <c:v>0.16</c:v>
                </c:pt>
                <c:pt idx="2">
                  <c:v>0.19</c:v>
                </c:pt>
                <c:pt idx="3">
                  <c:v>0.17</c:v>
                </c:pt>
                <c:pt idx="4">
                  <c:v>0.2</c:v>
                </c:pt>
                <c:pt idx="5">
                  <c:v>0.05</c:v>
                </c:pt>
                <c:pt idx="6">
                  <c:v>0.13</c:v>
                </c:pt>
                <c:pt idx="7">
                  <c:v>0.17</c:v>
                </c:pt>
              </c:numCache>
            </c:numRef>
          </c:val>
          <c:extLst>
            <c:ext xmlns:c16="http://schemas.microsoft.com/office/drawing/2014/chart" uri="{C3380CC4-5D6E-409C-BE32-E72D297353CC}">
              <c16:uniqueId val="{00000008-9AE2-4502-96A6-EC7FD721B6BF}"/>
            </c:ext>
          </c:extLst>
        </c:ser>
        <c:ser>
          <c:idx val="3"/>
          <c:order val="3"/>
          <c:tx>
            <c:strRef>
              <c:f>Sheet1!$A$5</c:f>
              <c:strCache>
                <c:ptCount val="1"/>
                <c:pt idx="0">
                  <c:v>Very unlikely</c:v>
                </c:pt>
              </c:strCache>
            </c:strRef>
          </c:tx>
          <c:spPr>
            <a:solidFill>
              <a:srgbClr val="C00000"/>
            </a:solidFill>
            <a:ln w="11285">
              <a:solidFill>
                <a:srgbClr val="FFFFFF"/>
              </a:solidFill>
              <a:prstDash val="solid"/>
            </a:ln>
          </c:spPr>
          <c:invertIfNegative val="0"/>
          <c:dLbls>
            <c:dLbl>
              <c:idx val="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AE2-4502-96A6-EC7FD721B6BF}"/>
                </c:ext>
              </c:extLst>
            </c:dLbl>
            <c:dLbl>
              <c:idx val="2"/>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AE2-4502-96A6-EC7FD721B6BF}"/>
                </c:ext>
              </c:extLst>
            </c:dLbl>
            <c:spPr>
              <a:noFill/>
              <a:ln w="22569">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A pop-up restaurant</c:v>
                </c:pt>
                <c:pt idx="1">
                  <c:v>Ashdown café</c:v>
                </c:pt>
                <c:pt idx="2">
                  <c:v>Coffee mornings</c:v>
                </c:pt>
                <c:pt idx="3">
                  <c:v>Licensed bar</c:v>
                </c:pt>
                <c:pt idx="4">
                  <c:v>Themed evenings</c:v>
                </c:pt>
                <c:pt idx="5">
                  <c:v>Youth clubs</c:v>
                </c:pt>
                <c:pt idx="6">
                  <c:v>Full equipped meeting room / office</c:v>
                </c:pt>
                <c:pt idx="7">
                  <c:v>Amateur dramatics</c:v>
                </c:pt>
              </c:strCache>
            </c:strRef>
          </c:cat>
          <c:val>
            <c:numRef>
              <c:f>Sheet1!$B$5:$I$5</c:f>
              <c:numCache>
                <c:formatCode>0%</c:formatCode>
                <c:ptCount val="8"/>
                <c:pt idx="0">
                  <c:v>0.24</c:v>
                </c:pt>
                <c:pt idx="1">
                  <c:v>0.25</c:v>
                </c:pt>
                <c:pt idx="2">
                  <c:v>0.38</c:v>
                </c:pt>
                <c:pt idx="3">
                  <c:v>0.37</c:v>
                </c:pt>
                <c:pt idx="4">
                  <c:v>0.34</c:v>
                </c:pt>
                <c:pt idx="5">
                  <c:v>0.67</c:v>
                </c:pt>
                <c:pt idx="6">
                  <c:v>0.55000000000000004</c:v>
                </c:pt>
                <c:pt idx="7">
                  <c:v>0.53</c:v>
                </c:pt>
              </c:numCache>
            </c:numRef>
          </c:val>
          <c:extLst>
            <c:ext xmlns:c16="http://schemas.microsoft.com/office/drawing/2014/chart" uri="{C3380CC4-5D6E-409C-BE32-E72D297353CC}">
              <c16:uniqueId val="{0000000B-9AE2-4502-96A6-EC7FD721B6BF}"/>
            </c:ext>
          </c:extLst>
        </c:ser>
        <c:ser>
          <c:idx val="4"/>
          <c:order val="4"/>
          <c:tx>
            <c:strRef>
              <c:f>Sheet1!$A$6</c:f>
              <c:strCache>
                <c:ptCount val="1"/>
                <c:pt idx="0">
                  <c:v>Don't know</c:v>
                </c:pt>
              </c:strCache>
            </c:strRef>
          </c:tx>
          <c:spPr>
            <a:solidFill>
              <a:schemeClr val="accent1">
                <a:lumMod val="50000"/>
              </a:schemeClr>
            </a:solidFill>
            <a:ln w="11285">
              <a:solidFill>
                <a:srgbClr val="FFFFFF"/>
              </a:solidFill>
              <a:prstDash val="solid"/>
            </a:ln>
          </c:spPr>
          <c:invertIfNegative val="0"/>
          <c:dLbls>
            <c:dLbl>
              <c:idx val="0"/>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C-9AE2-4502-96A6-EC7FD721B6BF}"/>
                </c:ext>
              </c:extLst>
            </c:dLbl>
            <c:dLbl>
              <c:idx val="2"/>
              <c:spPr>
                <a:noFill/>
                <a:ln w="22569">
                  <a:noFill/>
                </a:ln>
              </c:spPr>
              <c:txPr>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D-9AE2-4502-96A6-EC7FD721B6BF}"/>
                </c:ext>
              </c:extLst>
            </c:dLbl>
            <c:spPr>
              <a:noFill/>
              <a:ln w="25372">
                <a:noFill/>
              </a:ln>
            </c:spPr>
            <c:txPr>
              <a:bodyPr wrap="square" lIns="38100" tIns="19050" rIns="38100" bIns="19050" anchor="ctr">
                <a:spAutoFit/>
              </a:bodyPr>
              <a:lstStyle/>
              <a:p>
                <a:pPr>
                  <a:defRPr sz="1398" b="1" i="0" u="none" strike="noStrike" baseline="0">
                    <a:solidFill>
                      <a:srgbClr val="FFFFFF"/>
                    </a:solidFill>
                    <a:latin typeface="+mn-lt"/>
                    <a:ea typeface="Lato"/>
                    <a:cs typeface="Lato"/>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Sheet1!$B$1:$I$1</c:f>
              <c:strCache>
                <c:ptCount val="8"/>
                <c:pt idx="0">
                  <c:v>A pop-up restaurant</c:v>
                </c:pt>
                <c:pt idx="1">
                  <c:v>Ashdown café</c:v>
                </c:pt>
                <c:pt idx="2">
                  <c:v>Coffee mornings</c:v>
                </c:pt>
                <c:pt idx="3">
                  <c:v>Licensed bar</c:v>
                </c:pt>
                <c:pt idx="4">
                  <c:v>Themed evenings</c:v>
                </c:pt>
                <c:pt idx="5">
                  <c:v>Youth clubs</c:v>
                </c:pt>
                <c:pt idx="6">
                  <c:v>Full equipped meeting room / office</c:v>
                </c:pt>
                <c:pt idx="7">
                  <c:v>Amateur dramatics</c:v>
                </c:pt>
              </c:strCache>
            </c:strRef>
          </c:cat>
          <c:val>
            <c:numRef>
              <c:f>Sheet1!$B$6:$I$6</c:f>
              <c:numCache>
                <c:formatCode>0%</c:formatCode>
                <c:ptCount val="8"/>
                <c:pt idx="0">
                  <c:v>0.06</c:v>
                </c:pt>
                <c:pt idx="1">
                  <c:v>0.05</c:v>
                </c:pt>
                <c:pt idx="2">
                  <c:v>0.04</c:v>
                </c:pt>
                <c:pt idx="3">
                  <c:v>7.0000000000000007E-2</c:v>
                </c:pt>
                <c:pt idx="4">
                  <c:v>0.08</c:v>
                </c:pt>
                <c:pt idx="5">
                  <c:v>0.05</c:v>
                </c:pt>
                <c:pt idx="6">
                  <c:v>7.0000000000000007E-2</c:v>
                </c:pt>
                <c:pt idx="7">
                  <c:v>0.06</c:v>
                </c:pt>
              </c:numCache>
            </c:numRef>
          </c:val>
          <c:extLst>
            <c:ext xmlns:c16="http://schemas.microsoft.com/office/drawing/2014/chart" uri="{C3380CC4-5D6E-409C-BE32-E72D297353CC}">
              <c16:uniqueId val="{0000000E-9AE2-4502-96A6-EC7FD721B6BF}"/>
            </c:ext>
          </c:extLst>
        </c:ser>
        <c:dLbls>
          <c:showLegendKey val="0"/>
          <c:showVal val="0"/>
          <c:showCatName val="0"/>
          <c:showSerName val="0"/>
          <c:showPercent val="0"/>
          <c:showBubbleSize val="0"/>
        </c:dLbls>
        <c:gapWidth val="50"/>
        <c:overlap val="100"/>
        <c:axId val="177373528"/>
        <c:axId val="1"/>
      </c:barChart>
      <c:catAx>
        <c:axId val="177373528"/>
        <c:scaling>
          <c:orientation val="maxMin"/>
        </c:scaling>
        <c:delete val="0"/>
        <c:axPos val="l"/>
        <c:numFmt formatCode="General" sourceLinked="1"/>
        <c:majorTickMark val="out"/>
        <c:minorTickMark val="none"/>
        <c:tickLblPos val="nextTo"/>
        <c:spPr>
          <a:ln w="11285">
            <a:solidFill>
              <a:srgbClr val="969696"/>
            </a:solidFill>
            <a:prstDash val="solid"/>
          </a:ln>
        </c:spPr>
        <c:txPr>
          <a:bodyPr rot="0" vert="horz"/>
          <a:lstStyle/>
          <a:p>
            <a:pPr>
              <a:defRPr sz="1200" b="0" i="0" u="none" strike="noStrike" baseline="0">
                <a:solidFill>
                  <a:schemeClr val="tx1"/>
                </a:solidFill>
                <a:latin typeface="+mn-lt"/>
                <a:ea typeface="Lato"/>
                <a:cs typeface="Lato"/>
              </a:defRPr>
            </a:pPr>
            <a:endParaRPr lang="en-US"/>
          </a:p>
        </c:txPr>
        <c:crossAx val="1"/>
        <c:crosses val="autoZero"/>
        <c:auto val="1"/>
        <c:lblAlgn val="ctr"/>
        <c:lblOffset val="100"/>
        <c:tickLblSkip val="1"/>
        <c:tickMarkSkip val="1"/>
        <c:noMultiLvlLbl val="0"/>
      </c:catAx>
      <c:valAx>
        <c:axId val="1"/>
        <c:scaling>
          <c:orientation val="minMax"/>
          <c:max val="1"/>
        </c:scaling>
        <c:delete val="1"/>
        <c:axPos val="t"/>
        <c:numFmt formatCode="0%" sourceLinked="1"/>
        <c:majorTickMark val="out"/>
        <c:minorTickMark val="none"/>
        <c:tickLblPos val="nextTo"/>
        <c:crossAx val="177373528"/>
        <c:crosses val="autoZero"/>
        <c:crossBetween val="between"/>
      </c:valAx>
      <c:spPr>
        <a:noFill/>
        <a:ln w="25372">
          <a:noFill/>
        </a:ln>
      </c:spPr>
    </c:plotArea>
    <c:legend>
      <c:legendPos val="b"/>
      <c:layout>
        <c:manualLayout>
          <c:xMode val="edge"/>
          <c:yMode val="edge"/>
          <c:x val="7.6376230813235163E-2"/>
          <c:y val="0.87018530579173559"/>
          <c:w val="0.91387365978598545"/>
          <c:h val="7.3885780658659916E-2"/>
        </c:manualLayout>
      </c:layout>
      <c:overlay val="0"/>
      <c:spPr>
        <a:solidFill>
          <a:schemeClr val="bg1"/>
        </a:solidFill>
        <a:ln w="2821">
          <a:solidFill>
            <a:schemeClr val="tx1"/>
          </a:solidFill>
          <a:prstDash val="solid"/>
        </a:ln>
      </c:spPr>
      <c:txPr>
        <a:bodyPr/>
        <a:lstStyle/>
        <a:p>
          <a:pPr>
            <a:defRPr sz="1398" b="0" i="0" u="none" strike="noStrike" baseline="0">
              <a:solidFill>
                <a:schemeClr val="tx1"/>
              </a:solidFill>
              <a:latin typeface="+mn-lt"/>
              <a:ea typeface="Lato"/>
              <a:cs typeface="Lato"/>
            </a:defRPr>
          </a:pPr>
          <a:endParaRPr lang="en-US"/>
        </a:p>
      </c:txPr>
    </c:legend>
    <c:plotVisOnly val="1"/>
    <c:dispBlanksAs val="gap"/>
    <c:showDLblsOverMax val="0"/>
  </c:chart>
  <c:spPr>
    <a:noFill/>
    <a:ln>
      <a:noFill/>
    </a:ln>
  </c:spPr>
  <c:txPr>
    <a:bodyPr/>
    <a:lstStyle/>
    <a:p>
      <a:pPr>
        <a:defRPr sz="2133" b="1" i="0" u="none" strike="noStrike" baseline="0">
          <a:solidFill>
            <a:schemeClr val="tx1"/>
          </a:solidFill>
          <a:latin typeface="MS P????"/>
          <a:ea typeface="MS P????"/>
          <a:cs typeface="MS P????"/>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8AA17E7-7B6A-460B-9DAF-552E5675DD7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ltLang="en-US" dirty="0"/>
          </a:p>
        </p:txBody>
      </p:sp>
      <p:sp>
        <p:nvSpPr>
          <p:cNvPr id="5123" name="Rectangle 3">
            <a:extLst>
              <a:ext uri="{FF2B5EF4-FFF2-40B4-BE49-F238E27FC236}">
                <a16:creationId xmlns:a16="http://schemas.microsoft.com/office/drawing/2014/main" id="{198467E6-9670-4C54-B828-6F49C1F08822}"/>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ltLang="en-US" dirty="0"/>
          </a:p>
        </p:txBody>
      </p:sp>
      <p:sp>
        <p:nvSpPr>
          <p:cNvPr id="5124" name="Rectangle 4">
            <a:extLst>
              <a:ext uri="{FF2B5EF4-FFF2-40B4-BE49-F238E27FC236}">
                <a16:creationId xmlns:a16="http://schemas.microsoft.com/office/drawing/2014/main" id="{C089C36F-99CC-4FAA-8A35-ACBC1D1056AA}"/>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a:extLst>
              <a:ext uri="{FF2B5EF4-FFF2-40B4-BE49-F238E27FC236}">
                <a16:creationId xmlns:a16="http://schemas.microsoft.com/office/drawing/2014/main" id="{05FDE1F5-E38D-421E-956E-9FDC7180EBE6}"/>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5126" name="Rectangle 6">
            <a:extLst>
              <a:ext uri="{FF2B5EF4-FFF2-40B4-BE49-F238E27FC236}">
                <a16:creationId xmlns:a16="http://schemas.microsoft.com/office/drawing/2014/main" id="{5CF28B4A-110C-4AFF-8628-C54CA3B7AB9D}"/>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ltLang="en-US" dirty="0"/>
          </a:p>
        </p:txBody>
      </p:sp>
      <p:sp>
        <p:nvSpPr>
          <p:cNvPr id="5127" name="Rectangle 7">
            <a:extLst>
              <a:ext uri="{FF2B5EF4-FFF2-40B4-BE49-F238E27FC236}">
                <a16:creationId xmlns:a16="http://schemas.microsoft.com/office/drawing/2014/main" id="{2DF882A3-52DF-42A9-A992-CACC5359C63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73DB71B-E42F-45E1-A2CC-C8E84F98C66D}" type="slidenum">
              <a:rPr lang="en-GB" altLang="en-US"/>
              <a:pPr/>
              <a:t>‹#›</a:t>
            </a:fld>
            <a:endParaRPr lang="en-GB" alt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5EA2FE3-F209-400D-9DDA-D7468CD75F1B}"/>
              </a:ext>
            </a:extLst>
          </p:cNvPr>
          <p:cNvSpPr>
            <a:spLocks noGrp="1" noChangeArrowheads="1"/>
          </p:cNvSpPr>
          <p:nvPr>
            <p:ph type="sldNum" sz="quarter" idx="5"/>
          </p:nvPr>
        </p:nvSpPr>
        <p:spPr>
          <a:ln/>
        </p:spPr>
        <p:txBody>
          <a:bodyPr/>
          <a:lstStyle/>
          <a:p>
            <a:fld id="{420B976F-5FCC-48E4-89E3-E492DF77C241}" type="slidenum">
              <a:rPr lang="en-GB" altLang="en-US"/>
              <a:pPr/>
              <a:t>2</a:t>
            </a:fld>
            <a:endParaRPr lang="en-GB" altLang="en-US" dirty="0"/>
          </a:p>
        </p:txBody>
      </p:sp>
      <p:sp>
        <p:nvSpPr>
          <p:cNvPr id="15362" name="Rectangle 2">
            <a:extLst>
              <a:ext uri="{FF2B5EF4-FFF2-40B4-BE49-F238E27FC236}">
                <a16:creationId xmlns:a16="http://schemas.microsoft.com/office/drawing/2014/main" id="{8DCB2BED-6031-4AF7-94CA-727B0DEC1D2F}"/>
              </a:ext>
            </a:extLst>
          </p:cNvPr>
          <p:cNvSpPr>
            <a:spLocks noGrp="1" noRot="1" noChangeAspect="1" noChangeArrowheads="1" noTextEdit="1"/>
          </p:cNvSpPr>
          <p:nvPr>
            <p:ph type="sldImg"/>
          </p:nvPr>
        </p:nvSpPr>
        <p:spPr>
          <a:xfrm>
            <a:off x="1144588" y="685800"/>
            <a:ext cx="4572000" cy="3429000"/>
          </a:xfrm>
          <a:ln/>
        </p:spPr>
      </p:sp>
      <p:sp>
        <p:nvSpPr>
          <p:cNvPr id="15363" name="Rectangle 3">
            <a:extLst>
              <a:ext uri="{FF2B5EF4-FFF2-40B4-BE49-F238E27FC236}">
                <a16:creationId xmlns:a16="http://schemas.microsoft.com/office/drawing/2014/main" id="{210250D0-87DD-4334-A630-A1D7303743FB}"/>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3</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4</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5361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7</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57844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11</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456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13</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56591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22520-0698-45C3-9F32-E815EC16B7F5}"/>
              </a:ext>
            </a:extLst>
          </p:cNvPr>
          <p:cNvSpPr>
            <a:spLocks noGrp="1" noChangeArrowheads="1"/>
          </p:cNvSpPr>
          <p:nvPr>
            <p:ph type="sldNum" sz="quarter" idx="5"/>
          </p:nvPr>
        </p:nvSpPr>
        <p:spPr>
          <a:ln/>
        </p:spPr>
        <p:txBody>
          <a:bodyPr/>
          <a:lstStyle/>
          <a:p>
            <a:fld id="{57296F8A-CA8E-404A-9D64-719B193669BB}" type="slidenum">
              <a:rPr lang="en-GB" altLang="en-US"/>
              <a:pPr/>
              <a:t>14</a:t>
            </a:fld>
            <a:endParaRPr lang="en-GB" altLang="en-US" dirty="0"/>
          </a:p>
        </p:txBody>
      </p:sp>
      <p:sp>
        <p:nvSpPr>
          <p:cNvPr id="17410" name="Rectangle 2">
            <a:extLst>
              <a:ext uri="{FF2B5EF4-FFF2-40B4-BE49-F238E27FC236}">
                <a16:creationId xmlns:a16="http://schemas.microsoft.com/office/drawing/2014/main" id="{18629823-B7D7-4B92-BC1B-E49DB39024D2}"/>
              </a:ext>
            </a:extLst>
          </p:cNvPr>
          <p:cNvSpPr>
            <a:spLocks noGrp="1" noRot="1" noChangeAspect="1" noChangeArrowheads="1" noTextEdit="1"/>
          </p:cNvSpPr>
          <p:nvPr>
            <p:ph type="sldImg"/>
          </p:nvPr>
        </p:nvSpPr>
        <p:spPr>
          <a:xfrm>
            <a:off x="1144588" y="685800"/>
            <a:ext cx="4572000" cy="3429000"/>
          </a:xfrm>
          <a:ln/>
        </p:spPr>
      </p:sp>
      <p:sp>
        <p:nvSpPr>
          <p:cNvPr id="17411" name="Rectangle 3">
            <a:extLst>
              <a:ext uri="{FF2B5EF4-FFF2-40B4-BE49-F238E27FC236}">
                <a16:creationId xmlns:a16="http://schemas.microsoft.com/office/drawing/2014/main" id="{897A33D1-CCFE-4C49-A13C-23D8C6FC0B1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29399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7">
            <a:extLst>
              <a:ext uri="{FF2B5EF4-FFF2-40B4-BE49-F238E27FC236}">
                <a16:creationId xmlns:a16="http://schemas.microsoft.com/office/drawing/2014/main" id="{7A892A38-A048-4ECD-BC35-04503435CDE1}"/>
              </a:ext>
            </a:extLst>
          </p:cNvPr>
          <p:cNvSpPr>
            <a:spLocks noChangeArrowheads="1"/>
          </p:cNvSpPr>
          <p:nvPr userDrawn="1"/>
        </p:nvSpPr>
        <p:spPr bwMode="auto">
          <a:xfrm>
            <a:off x="0" y="0"/>
            <a:ext cx="9144000" cy="6858000"/>
          </a:xfrm>
          <a:prstGeom prst="rect">
            <a:avLst/>
          </a:prstGeom>
          <a:noFill/>
          <a:ln w="63500" algn="ctr">
            <a:solidFill>
              <a:srgbClr val="336699"/>
            </a:solidFill>
            <a:miter lim="800000"/>
            <a:headEnd/>
            <a:tailEnd/>
          </a:ln>
          <a:effectLst/>
        </p:spPr>
        <p:txBody>
          <a:bodyPr wrap="none" anchor="ctr"/>
          <a:lstStyle/>
          <a:p>
            <a:pPr algn="ctr">
              <a:defRPr/>
            </a:pPr>
            <a:endParaRPr lang="en-GB" sz="1400" dirty="0">
              <a:latin typeface="Arial" charset="0"/>
              <a:ea typeface="ＭＳ Ｐゴシック" pitchFamily="34" charset="-128"/>
              <a:cs typeface="+mn-cs"/>
            </a:endParaRPr>
          </a:p>
        </p:txBody>
      </p:sp>
      <p:sp>
        <p:nvSpPr>
          <p:cNvPr id="10244" name="Rectangle 4">
            <a:extLst>
              <a:ext uri="{FF2B5EF4-FFF2-40B4-BE49-F238E27FC236}">
                <a16:creationId xmlns:a16="http://schemas.microsoft.com/office/drawing/2014/main" id="{50B7FDC2-D36E-429E-9E9D-30BC8B84514E}"/>
              </a:ext>
            </a:extLst>
          </p:cNvPr>
          <p:cNvSpPr>
            <a:spLocks noGrp="1" noChangeArrowheads="1"/>
          </p:cNvSpPr>
          <p:nvPr>
            <p:ph type="ctrTitle" sz="quarter"/>
          </p:nvPr>
        </p:nvSpPr>
        <p:spPr>
          <a:xfrm>
            <a:off x="684213" y="2133600"/>
            <a:ext cx="7772400" cy="1470025"/>
          </a:xfrm>
        </p:spPr>
        <p:txBody>
          <a:bodyPr lIns="91440" tIns="45720" rIns="91440" bIns="45720"/>
          <a:lstStyle>
            <a:lvl1pPr>
              <a:defRPr/>
            </a:lvl1pPr>
          </a:lstStyle>
          <a:p>
            <a:pPr lvl="0"/>
            <a:r>
              <a:rPr lang="en-GB" altLang="en-US" noProof="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2B121-17AF-4E17-B48B-73E293F6FCE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76CDCAE-EA20-4226-9B1D-D1737AEC8CB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3">
            <a:extLst>
              <a:ext uri="{FF2B5EF4-FFF2-40B4-BE49-F238E27FC236}">
                <a16:creationId xmlns:a16="http://schemas.microsoft.com/office/drawing/2014/main" id="{9BC2C83D-D843-4F85-A5DB-211DD6AD7F1F}"/>
              </a:ext>
            </a:extLst>
          </p:cNvPr>
          <p:cNvSpPr>
            <a:spLocks noGrp="1"/>
          </p:cNvSpPr>
          <p:nvPr>
            <p:ph type="sldNum" sz="quarter" idx="10"/>
          </p:nvPr>
        </p:nvSpPr>
        <p:spPr/>
        <p:txBody>
          <a:bodyPr/>
          <a:lstStyle>
            <a:lvl1pPr>
              <a:defRPr/>
            </a:lvl1pPr>
          </a:lstStyle>
          <a:p>
            <a:fld id="{0A8FBF48-E786-484B-8ADB-BE2492C16906}" type="slidenum">
              <a:rPr lang="en-GB" altLang="en-US"/>
              <a:pPr/>
              <a:t>‹#›</a:t>
            </a:fld>
            <a:endParaRPr lang="en-GB" altLang="en-US" dirty="0"/>
          </a:p>
        </p:txBody>
      </p:sp>
    </p:spTree>
    <p:extLst>
      <p:ext uri="{BB962C8B-B14F-4D97-AF65-F5344CB8AC3E}">
        <p14:creationId xmlns:p14="http://schemas.microsoft.com/office/powerpoint/2010/main" val="85288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3C70CD-DB7E-437B-B745-A4CF0DDC6851}"/>
              </a:ext>
            </a:extLst>
          </p:cNvPr>
          <p:cNvSpPr>
            <a:spLocks noGrp="1"/>
          </p:cNvSpPr>
          <p:nvPr>
            <p:ph type="title" orient="vert"/>
          </p:nvPr>
        </p:nvSpPr>
        <p:spPr>
          <a:xfrm>
            <a:off x="6746875" y="52388"/>
            <a:ext cx="2146300" cy="5599112"/>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9EE3493-A3E8-4A58-9F91-0AD02E5F769B}"/>
              </a:ext>
            </a:extLst>
          </p:cNvPr>
          <p:cNvSpPr>
            <a:spLocks noGrp="1"/>
          </p:cNvSpPr>
          <p:nvPr>
            <p:ph type="body" orient="vert" idx="1"/>
          </p:nvPr>
        </p:nvSpPr>
        <p:spPr>
          <a:xfrm>
            <a:off x="303213" y="52388"/>
            <a:ext cx="6291262" cy="5599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3">
            <a:extLst>
              <a:ext uri="{FF2B5EF4-FFF2-40B4-BE49-F238E27FC236}">
                <a16:creationId xmlns:a16="http://schemas.microsoft.com/office/drawing/2014/main" id="{3931E76B-CD8D-4F8A-A6E2-DB7EB1061ACA}"/>
              </a:ext>
            </a:extLst>
          </p:cNvPr>
          <p:cNvSpPr>
            <a:spLocks noGrp="1"/>
          </p:cNvSpPr>
          <p:nvPr>
            <p:ph type="sldNum" sz="quarter" idx="10"/>
          </p:nvPr>
        </p:nvSpPr>
        <p:spPr/>
        <p:txBody>
          <a:bodyPr/>
          <a:lstStyle>
            <a:lvl1pPr>
              <a:defRPr/>
            </a:lvl1pPr>
          </a:lstStyle>
          <a:p>
            <a:fld id="{39C9F547-D97D-4B23-86E1-63C7F922BC84}" type="slidenum">
              <a:rPr lang="en-GB" altLang="en-US"/>
              <a:pPr/>
              <a:t>‹#›</a:t>
            </a:fld>
            <a:endParaRPr lang="en-GB" altLang="en-US" dirty="0"/>
          </a:p>
        </p:txBody>
      </p:sp>
    </p:spTree>
    <p:extLst>
      <p:ext uri="{BB962C8B-B14F-4D97-AF65-F5344CB8AC3E}">
        <p14:creationId xmlns:p14="http://schemas.microsoft.com/office/powerpoint/2010/main" val="2616669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85CFA-69F2-4C86-A565-E2DC97C8A5C1}"/>
              </a:ext>
            </a:extLst>
          </p:cNvPr>
          <p:cNvSpPr>
            <a:spLocks noGrp="1"/>
          </p:cNvSpPr>
          <p:nvPr>
            <p:ph type="title"/>
          </p:nvPr>
        </p:nvSpPr>
        <p:spPr>
          <a:xfrm>
            <a:off x="303213" y="52388"/>
            <a:ext cx="8589962" cy="90487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B63374-6C71-42E6-A1A4-4054710E05C4}"/>
              </a:ext>
            </a:extLst>
          </p:cNvPr>
          <p:cNvSpPr>
            <a:spLocks noGrp="1"/>
          </p:cNvSpPr>
          <p:nvPr>
            <p:ph type="body" sz="half" idx="1"/>
          </p:nvPr>
        </p:nvSpPr>
        <p:spPr>
          <a:xfrm>
            <a:off x="468313" y="11255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35ADDA-56DC-4B5E-8A1F-2F36230B3A55}"/>
              </a:ext>
            </a:extLst>
          </p:cNvPr>
          <p:cNvSpPr>
            <a:spLocks noGrp="1"/>
          </p:cNvSpPr>
          <p:nvPr>
            <p:ph sz="half" idx="2"/>
          </p:nvPr>
        </p:nvSpPr>
        <p:spPr>
          <a:xfrm>
            <a:off x="4659313" y="11255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4">
            <a:extLst>
              <a:ext uri="{FF2B5EF4-FFF2-40B4-BE49-F238E27FC236}">
                <a16:creationId xmlns:a16="http://schemas.microsoft.com/office/drawing/2014/main" id="{77DAFD20-E72B-4354-A9B9-F05455CE9A1D}"/>
              </a:ext>
            </a:extLst>
          </p:cNvPr>
          <p:cNvSpPr>
            <a:spLocks noGrp="1"/>
          </p:cNvSpPr>
          <p:nvPr>
            <p:ph type="sldNum" sz="quarter" idx="10"/>
          </p:nvPr>
        </p:nvSpPr>
        <p:spPr>
          <a:xfrm>
            <a:off x="8748713" y="6500813"/>
            <a:ext cx="204787" cy="201612"/>
          </a:xfrm>
        </p:spPr>
        <p:txBody>
          <a:bodyPr/>
          <a:lstStyle>
            <a:lvl1pPr>
              <a:defRPr/>
            </a:lvl1pPr>
          </a:lstStyle>
          <a:p>
            <a:fld id="{16FB3D7A-B25E-414E-AAD2-3F74D2D8A509}" type="slidenum">
              <a:rPr lang="en-GB" altLang="en-US"/>
              <a:pPr/>
              <a:t>‹#›</a:t>
            </a:fld>
            <a:endParaRPr lang="en-GB" altLang="en-US" dirty="0"/>
          </a:p>
        </p:txBody>
      </p:sp>
      <p:pic>
        <p:nvPicPr>
          <p:cNvPr id="6" name="Picture 12" descr="Lake Name">
            <a:extLst>
              <a:ext uri="{FF2B5EF4-FFF2-40B4-BE49-F238E27FC236}">
                <a16:creationId xmlns:a16="http://schemas.microsoft.com/office/drawing/2014/main" id="{9B5A7CB0-3776-416F-AC50-B092AD84D65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7441" y="6500813"/>
            <a:ext cx="1200148"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42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6FD16-ECC9-47EB-8FA4-28258E7A605A}"/>
              </a:ext>
            </a:extLst>
          </p:cNvPr>
          <p:cNvSpPr>
            <a:spLocks noGrp="1"/>
          </p:cNvSpPr>
          <p:nvPr>
            <p:ph type="title"/>
          </p:nvPr>
        </p:nvSpPr>
        <p:spPr>
          <a:xfrm>
            <a:off x="107504" y="93609"/>
            <a:ext cx="8928992" cy="599087"/>
          </a:xfrm>
          <a:solidFill>
            <a:srgbClr val="006699"/>
          </a:solidFill>
        </p:spPr>
        <p:txBody>
          <a:bodyPr/>
          <a:lstStyle>
            <a:lvl1pPr>
              <a:defRPr>
                <a:solidFill>
                  <a:schemeClr val="bg1"/>
                </a:solidFill>
              </a:defRPr>
            </a:lvl1pPr>
          </a:lstStyle>
          <a:p>
            <a:r>
              <a:rPr lang="en-US"/>
              <a:t>Click to edit Master title style</a:t>
            </a:r>
            <a:endParaRPr lang="en-GB"/>
          </a:p>
        </p:txBody>
      </p:sp>
      <p:sp>
        <p:nvSpPr>
          <p:cNvPr id="3" name="Chart Placeholder 2">
            <a:extLst>
              <a:ext uri="{FF2B5EF4-FFF2-40B4-BE49-F238E27FC236}">
                <a16:creationId xmlns:a16="http://schemas.microsoft.com/office/drawing/2014/main" id="{678EED3E-BE11-4759-8E15-9A395FAB408C}"/>
              </a:ext>
            </a:extLst>
          </p:cNvPr>
          <p:cNvSpPr>
            <a:spLocks noGrp="1"/>
          </p:cNvSpPr>
          <p:nvPr>
            <p:ph type="chart" idx="1"/>
          </p:nvPr>
        </p:nvSpPr>
        <p:spPr>
          <a:xfrm>
            <a:off x="468313" y="1125538"/>
            <a:ext cx="8229600" cy="4525962"/>
          </a:xfrm>
        </p:spPr>
        <p:txBody>
          <a:bodyPr/>
          <a:lstStyle/>
          <a:p>
            <a:endParaRPr lang="en-GB" dirty="0"/>
          </a:p>
        </p:txBody>
      </p:sp>
      <p:sp>
        <p:nvSpPr>
          <p:cNvPr id="4" name="Slide Number Placeholder 3">
            <a:extLst>
              <a:ext uri="{FF2B5EF4-FFF2-40B4-BE49-F238E27FC236}">
                <a16:creationId xmlns:a16="http://schemas.microsoft.com/office/drawing/2014/main" id="{AC08E293-A9C0-4D60-A23A-F98B3FD9762B}"/>
              </a:ext>
            </a:extLst>
          </p:cNvPr>
          <p:cNvSpPr>
            <a:spLocks noGrp="1"/>
          </p:cNvSpPr>
          <p:nvPr>
            <p:ph type="sldNum" sz="quarter" idx="10"/>
          </p:nvPr>
        </p:nvSpPr>
        <p:spPr>
          <a:xfrm>
            <a:off x="8748713" y="6500813"/>
            <a:ext cx="204787" cy="201612"/>
          </a:xfrm>
        </p:spPr>
        <p:txBody>
          <a:bodyPr/>
          <a:lstStyle>
            <a:lvl1pPr>
              <a:defRPr/>
            </a:lvl1pPr>
          </a:lstStyle>
          <a:p>
            <a:fld id="{C6D7F370-9872-4D67-BEB5-90C2F7C1F1FA}" type="slidenum">
              <a:rPr lang="en-GB" altLang="en-US"/>
              <a:pPr/>
              <a:t>‹#›</a:t>
            </a:fld>
            <a:endParaRPr lang="en-GB" altLang="en-US" dirty="0"/>
          </a:p>
        </p:txBody>
      </p:sp>
      <p:pic>
        <p:nvPicPr>
          <p:cNvPr id="5" name="Picture 12" descr="Lake Name">
            <a:extLst>
              <a:ext uri="{FF2B5EF4-FFF2-40B4-BE49-F238E27FC236}">
                <a16:creationId xmlns:a16="http://schemas.microsoft.com/office/drawing/2014/main" id="{80BE0833-66F9-443B-ADCE-E196DD5C6A0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7441" y="6500813"/>
            <a:ext cx="1200148"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0610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E0920-F5EA-4512-A872-247BE16376A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8A441AD-A02E-4E17-942C-4F3E46F62EC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3">
            <a:extLst>
              <a:ext uri="{FF2B5EF4-FFF2-40B4-BE49-F238E27FC236}">
                <a16:creationId xmlns:a16="http://schemas.microsoft.com/office/drawing/2014/main" id="{2C50A6DF-25D7-4702-B06F-9DECC4E51210}"/>
              </a:ext>
            </a:extLst>
          </p:cNvPr>
          <p:cNvSpPr>
            <a:spLocks noGrp="1"/>
          </p:cNvSpPr>
          <p:nvPr>
            <p:ph type="sldNum" sz="quarter" idx="10"/>
          </p:nvPr>
        </p:nvSpPr>
        <p:spPr/>
        <p:txBody>
          <a:bodyPr/>
          <a:lstStyle>
            <a:lvl1pPr>
              <a:defRPr/>
            </a:lvl1pPr>
          </a:lstStyle>
          <a:p>
            <a:fld id="{8053AE65-1BB1-419D-9F3D-CD03B125C029}" type="slidenum">
              <a:rPr lang="en-GB" altLang="en-US"/>
              <a:pPr/>
              <a:t>‹#›</a:t>
            </a:fld>
            <a:endParaRPr lang="en-GB" altLang="en-US" dirty="0"/>
          </a:p>
        </p:txBody>
      </p:sp>
    </p:spTree>
    <p:extLst>
      <p:ext uri="{BB962C8B-B14F-4D97-AF65-F5344CB8AC3E}">
        <p14:creationId xmlns:p14="http://schemas.microsoft.com/office/powerpoint/2010/main" val="2244724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C37AC-BE39-4638-8395-BDF956A77E1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A4BAF3A-BB3A-47DD-BB06-0BC5D379EA3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Slide Number Placeholder 3">
            <a:extLst>
              <a:ext uri="{FF2B5EF4-FFF2-40B4-BE49-F238E27FC236}">
                <a16:creationId xmlns:a16="http://schemas.microsoft.com/office/drawing/2014/main" id="{026652E8-00A1-4BA9-8255-39CD2BD7ABAC}"/>
              </a:ext>
            </a:extLst>
          </p:cNvPr>
          <p:cNvSpPr>
            <a:spLocks noGrp="1"/>
          </p:cNvSpPr>
          <p:nvPr>
            <p:ph type="sldNum" sz="quarter" idx="10"/>
          </p:nvPr>
        </p:nvSpPr>
        <p:spPr/>
        <p:txBody>
          <a:bodyPr/>
          <a:lstStyle>
            <a:lvl1pPr>
              <a:defRPr/>
            </a:lvl1pPr>
          </a:lstStyle>
          <a:p>
            <a:fld id="{73451803-B261-471B-B1A7-35F9D3FF4B0A}" type="slidenum">
              <a:rPr lang="en-GB" altLang="en-US"/>
              <a:pPr/>
              <a:t>‹#›</a:t>
            </a:fld>
            <a:endParaRPr lang="en-GB" altLang="en-US" dirty="0"/>
          </a:p>
        </p:txBody>
      </p:sp>
    </p:spTree>
    <p:extLst>
      <p:ext uri="{BB962C8B-B14F-4D97-AF65-F5344CB8AC3E}">
        <p14:creationId xmlns:p14="http://schemas.microsoft.com/office/powerpoint/2010/main" val="4037428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B991F-9945-4E24-BECE-E7917A83DA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0ECE70-84A7-40A3-890B-88A294F3A268}"/>
              </a:ext>
            </a:extLst>
          </p:cNvPr>
          <p:cNvSpPr>
            <a:spLocks noGrp="1"/>
          </p:cNvSpPr>
          <p:nvPr>
            <p:ph sz="half" idx="1"/>
          </p:nvPr>
        </p:nvSpPr>
        <p:spPr>
          <a:xfrm>
            <a:off x="468313" y="11255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7FBE853-FD7F-4CF6-B9CB-19086659CB6F}"/>
              </a:ext>
            </a:extLst>
          </p:cNvPr>
          <p:cNvSpPr>
            <a:spLocks noGrp="1"/>
          </p:cNvSpPr>
          <p:nvPr>
            <p:ph sz="half" idx="2"/>
          </p:nvPr>
        </p:nvSpPr>
        <p:spPr>
          <a:xfrm>
            <a:off x="4659313" y="11255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4">
            <a:extLst>
              <a:ext uri="{FF2B5EF4-FFF2-40B4-BE49-F238E27FC236}">
                <a16:creationId xmlns:a16="http://schemas.microsoft.com/office/drawing/2014/main" id="{82A0AB14-F006-4755-A402-C75C63E053A4}"/>
              </a:ext>
            </a:extLst>
          </p:cNvPr>
          <p:cNvSpPr>
            <a:spLocks noGrp="1"/>
          </p:cNvSpPr>
          <p:nvPr>
            <p:ph type="sldNum" sz="quarter" idx="10"/>
          </p:nvPr>
        </p:nvSpPr>
        <p:spPr/>
        <p:txBody>
          <a:bodyPr/>
          <a:lstStyle>
            <a:lvl1pPr>
              <a:defRPr/>
            </a:lvl1pPr>
          </a:lstStyle>
          <a:p>
            <a:fld id="{CD515B9C-A8E1-4E1C-8CC1-AABB1836169F}" type="slidenum">
              <a:rPr lang="en-GB" altLang="en-US"/>
              <a:pPr/>
              <a:t>‹#›</a:t>
            </a:fld>
            <a:endParaRPr lang="en-GB" altLang="en-US" dirty="0"/>
          </a:p>
        </p:txBody>
      </p:sp>
    </p:spTree>
    <p:extLst>
      <p:ext uri="{BB962C8B-B14F-4D97-AF65-F5344CB8AC3E}">
        <p14:creationId xmlns:p14="http://schemas.microsoft.com/office/powerpoint/2010/main" val="1212979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3BDBC-7BAE-4860-AA5C-3E477CF63F90}"/>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E938F14-A244-4591-AABB-B720E6F9A6E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C1EEC45-8E81-4000-B0DC-1CC96F785C96}"/>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80DA591-2080-4B48-91B4-720AFB430BE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88A3D25-BAB2-4CD6-8250-F461850A5CE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AA4F6093-469B-4BCE-A8DB-E125A783EEC2}"/>
              </a:ext>
            </a:extLst>
          </p:cNvPr>
          <p:cNvSpPr>
            <a:spLocks noGrp="1"/>
          </p:cNvSpPr>
          <p:nvPr>
            <p:ph type="sldNum" sz="quarter" idx="10"/>
          </p:nvPr>
        </p:nvSpPr>
        <p:spPr/>
        <p:txBody>
          <a:bodyPr/>
          <a:lstStyle>
            <a:lvl1pPr>
              <a:defRPr/>
            </a:lvl1pPr>
          </a:lstStyle>
          <a:p>
            <a:fld id="{50967F56-1818-4421-A9EF-16EFD680F83C}" type="slidenum">
              <a:rPr lang="en-GB" altLang="en-US"/>
              <a:pPr/>
              <a:t>‹#›</a:t>
            </a:fld>
            <a:endParaRPr lang="en-GB" altLang="en-US" dirty="0"/>
          </a:p>
        </p:txBody>
      </p:sp>
    </p:spTree>
    <p:extLst>
      <p:ext uri="{BB962C8B-B14F-4D97-AF65-F5344CB8AC3E}">
        <p14:creationId xmlns:p14="http://schemas.microsoft.com/office/powerpoint/2010/main" val="3010576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64131-6F94-48F0-89E4-E92E282E6642}"/>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B7185AE7-3EC6-44B9-985B-F2CEFE634529}"/>
              </a:ext>
            </a:extLst>
          </p:cNvPr>
          <p:cNvSpPr>
            <a:spLocks noGrp="1"/>
          </p:cNvSpPr>
          <p:nvPr>
            <p:ph type="sldNum" sz="quarter" idx="10"/>
          </p:nvPr>
        </p:nvSpPr>
        <p:spPr/>
        <p:txBody>
          <a:bodyPr/>
          <a:lstStyle>
            <a:lvl1pPr>
              <a:defRPr/>
            </a:lvl1pPr>
          </a:lstStyle>
          <a:p>
            <a:fld id="{ACA8E079-C4E3-4844-A0BB-39A579A565C8}" type="slidenum">
              <a:rPr lang="en-GB" altLang="en-US"/>
              <a:pPr/>
              <a:t>‹#›</a:t>
            </a:fld>
            <a:endParaRPr lang="en-GB" altLang="en-US" dirty="0"/>
          </a:p>
        </p:txBody>
      </p:sp>
    </p:spTree>
    <p:extLst>
      <p:ext uri="{BB962C8B-B14F-4D97-AF65-F5344CB8AC3E}">
        <p14:creationId xmlns:p14="http://schemas.microsoft.com/office/powerpoint/2010/main" val="1119647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209064-1974-4801-B9A1-61EE15D56513}"/>
              </a:ext>
            </a:extLst>
          </p:cNvPr>
          <p:cNvSpPr>
            <a:spLocks noGrp="1"/>
          </p:cNvSpPr>
          <p:nvPr>
            <p:ph type="sldNum" sz="quarter" idx="10"/>
          </p:nvPr>
        </p:nvSpPr>
        <p:spPr/>
        <p:txBody>
          <a:bodyPr/>
          <a:lstStyle>
            <a:lvl1pPr>
              <a:defRPr/>
            </a:lvl1pPr>
          </a:lstStyle>
          <a:p>
            <a:fld id="{1E148A99-DD0F-43B7-AF2F-A36D47EC7518}" type="slidenum">
              <a:rPr lang="en-GB" altLang="en-US"/>
              <a:pPr/>
              <a:t>‹#›</a:t>
            </a:fld>
            <a:endParaRPr lang="en-GB" altLang="en-US" dirty="0"/>
          </a:p>
        </p:txBody>
      </p:sp>
    </p:spTree>
    <p:extLst>
      <p:ext uri="{BB962C8B-B14F-4D97-AF65-F5344CB8AC3E}">
        <p14:creationId xmlns:p14="http://schemas.microsoft.com/office/powerpoint/2010/main" val="438726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B05BF-FDEB-4723-8D66-20809D1C394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824B195-5CF3-43AF-A9A4-B67B8206716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242DA97-677B-41C2-BF56-B3DF655E88C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EA0396FD-35E9-4CCF-BAB4-EAA48D38AA8C}"/>
              </a:ext>
            </a:extLst>
          </p:cNvPr>
          <p:cNvSpPr>
            <a:spLocks noGrp="1"/>
          </p:cNvSpPr>
          <p:nvPr>
            <p:ph type="sldNum" sz="quarter" idx="10"/>
          </p:nvPr>
        </p:nvSpPr>
        <p:spPr/>
        <p:txBody>
          <a:bodyPr/>
          <a:lstStyle>
            <a:lvl1pPr>
              <a:defRPr/>
            </a:lvl1pPr>
          </a:lstStyle>
          <a:p>
            <a:fld id="{B62664C4-310B-455C-BBEC-3770C3DB8841}" type="slidenum">
              <a:rPr lang="en-GB" altLang="en-US"/>
              <a:pPr/>
              <a:t>‹#›</a:t>
            </a:fld>
            <a:endParaRPr lang="en-GB" altLang="en-US" dirty="0"/>
          </a:p>
        </p:txBody>
      </p:sp>
    </p:spTree>
    <p:extLst>
      <p:ext uri="{BB962C8B-B14F-4D97-AF65-F5344CB8AC3E}">
        <p14:creationId xmlns:p14="http://schemas.microsoft.com/office/powerpoint/2010/main" val="16016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4310-2E0B-4298-A949-E3023141ED4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9BEDA8D-21E7-4B6C-BA16-5A1B6A994D1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CD8F4E4A-7261-4DB4-B7AB-2612637DB44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134B805E-F161-4D59-9A38-3CF09C37B36F}"/>
              </a:ext>
            </a:extLst>
          </p:cNvPr>
          <p:cNvSpPr>
            <a:spLocks noGrp="1"/>
          </p:cNvSpPr>
          <p:nvPr>
            <p:ph type="sldNum" sz="quarter" idx="10"/>
          </p:nvPr>
        </p:nvSpPr>
        <p:spPr/>
        <p:txBody>
          <a:bodyPr/>
          <a:lstStyle>
            <a:lvl1pPr>
              <a:defRPr/>
            </a:lvl1pPr>
          </a:lstStyle>
          <a:p>
            <a:fld id="{1C328BA4-4B70-4482-A0EE-BCD99BDC8B4E}" type="slidenum">
              <a:rPr lang="en-GB" altLang="en-US"/>
              <a:pPr/>
              <a:t>‹#›</a:t>
            </a:fld>
            <a:endParaRPr lang="en-GB" altLang="en-US" dirty="0"/>
          </a:p>
        </p:txBody>
      </p:sp>
    </p:spTree>
    <p:extLst>
      <p:ext uri="{BB962C8B-B14F-4D97-AF65-F5344CB8AC3E}">
        <p14:creationId xmlns:p14="http://schemas.microsoft.com/office/powerpoint/2010/main" val="4114843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1E113D00-8B8D-403F-AAD1-35D4B2DA7E6E}"/>
              </a:ext>
            </a:extLst>
          </p:cNvPr>
          <p:cNvSpPr>
            <a:spLocks noGrp="1" noChangeArrowheads="1"/>
          </p:cNvSpPr>
          <p:nvPr>
            <p:ph type="sldNum" sz="quarter" idx="4"/>
          </p:nvPr>
        </p:nvSpPr>
        <p:spPr bwMode="gray">
          <a:xfrm>
            <a:off x="8748713" y="6500813"/>
            <a:ext cx="204787"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3245" rIns="0" bIns="0" numCol="1" anchor="t" anchorCtr="0" compatLnSpc="1">
            <a:prstTxWarp prst="textNoShape">
              <a:avLst/>
            </a:prstTxWarp>
          </a:bodyPr>
          <a:lstStyle>
            <a:lvl1pPr algn="r" defTabSz="790575" eaLnBrk="0" hangingPunct="0">
              <a:defRPr sz="800">
                <a:solidFill>
                  <a:srgbClr val="000099"/>
                </a:solidFill>
              </a:defRPr>
            </a:lvl1pPr>
          </a:lstStyle>
          <a:p>
            <a:fld id="{5FE51614-FB37-4935-92CB-0C1FD3FC4DD5}" type="slidenum">
              <a:rPr lang="en-GB" altLang="en-US"/>
              <a:pPr/>
              <a:t>‹#›</a:t>
            </a:fld>
            <a:endParaRPr lang="en-GB" altLang="en-US" dirty="0"/>
          </a:p>
        </p:txBody>
      </p:sp>
      <p:sp>
        <p:nvSpPr>
          <p:cNvPr id="9219" name="Line 3">
            <a:extLst>
              <a:ext uri="{FF2B5EF4-FFF2-40B4-BE49-F238E27FC236}">
                <a16:creationId xmlns:a16="http://schemas.microsoft.com/office/drawing/2014/main" id="{C3D00983-F70A-4E73-8FFC-C729E7115F81}"/>
              </a:ext>
            </a:extLst>
          </p:cNvPr>
          <p:cNvSpPr>
            <a:spLocks noChangeShapeType="1"/>
          </p:cNvSpPr>
          <p:nvPr userDrawn="1"/>
        </p:nvSpPr>
        <p:spPr bwMode="gray">
          <a:xfrm>
            <a:off x="395288" y="6381750"/>
            <a:ext cx="8378825" cy="0"/>
          </a:xfrm>
          <a:prstGeom prst="line">
            <a:avLst/>
          </a:prstGeom>
          <a:noFill/>
          <a:ln w="12700">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dirty="0"/>
          </a:p>
        </p:txBody>
      </p:sp>
      <p:sp>
        <p:nvSpPr>
          <p:cNvPr id="9220" name="Line 4">
            <a:extLst>
              <a:ext uri="{FF2B5EF4-FFF2-40B4-BE49-F238E27FC236}">
                <a16:creationId xmlns:a16="http://schemas.microsoft.com/office/drawing/2014/main" id="{F371C49A-6E03-4361-8F9E-1E51A8AA2640}"/>
              </a:ext>
            </a:extLst>
          </p:cNvPr>
          <p:cNvSpPr>
            <a:spLocks noChangeShapeType="1"/>
          </p:cNvSpPr>
          <p:nvPr userDrawn="1"/>
        </p:nvSpPr>
        <p:spPr bwMode="gray">
          <a:xfrm>
            <a:off x="0" y="764704"/>
            <a:ext cx="9144000" cy="0"/>
          </a:xfrm>
          <a:prstGeom prst="line">
            <a:avLst/>
          </a:prstGeom>
          <a:noFill/>
          <a:ln w="28575">
            <a:solidFill>
              <a:srgbClr val="3366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endParaRPr lang="en-GB" dirty="0"/>
          </a:p>
        </p:txBody>
      </p:sp>
      <p:sp>
        <p:nvSpPr>
          <p:cNvPr id="9221" name="Rectangle 5">
            <a:extLst>
              <a:ext uri="{FF2B5EF4-FFF2-40B4-BE49-F238E27FC236}">
                <a16:creationId xmlns:a16="http://schemas.microsoft.com/office/drawing/2014/main" id="{760A89C9-BBF9-40FF-84AB-55A78D5E2B53}"/>
              </a:ext>
            </a:extLst>
          </p:cNvPr>
          <p:cNvSpPr>
            <a:spLocks noGrp="1" noChangeArrowheads="1"/>
          </p:cNvSpPr>
          <p:nvPr>
            <p:ph type="body" idx="1"/>
          </p:nvPr>
        </p:nvSpPr>
        <p:spPr bwMode="auto">
          <a:xfrm>
            <a:off x="468313" y="11255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3111" tIns="41555" rIns="83111" bIns="41555"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9222" name="Rectangle 6">
            <a:extLst>
              <a:ext uri="{FF2B5EF4-FFF2-40B4-BE49-F238E27FC236}">
                <a16:creationId xmlns:a16="http://schemas.microsoft.com/office/drawing/2014/main" id="{D34F7C91-A095-46D4-8BB4-F4B511CD0E8C}"/>
              </a:ext>
            </a:extLst>
          </p:cNvPr>
          <p:cNvSpPr>
            <a:spLocks noGrp="1" noChangeArrowheads="1"/>
          </p:cNvSpPr>
          <p:nvPr>
            <p:ph type="title"/>
          </p:nvPr>
        </p:nvSpPr>
        <p:spPr bwMode="auto">
          <a:xfrm>
            <a:off x="303213" y="52388"/>
            <a:ext cx="8589962"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3111" tIns="41555" rIns="83111" bIns="41555" numCol="1" anchor="ctr" anchorCtr="0" compatLnSpc="1">
            <a:prstTxWarp prst="textNoShape">
              <a:avLst/>
            </a:prstTxWarp>
          </a:bodyPr>
          <a:lstStyle/>
          <a:p>
            <a:pPr lvl="0"/>
            <a:r>
              <a:rPr lang="en-GB" altLang="en-US"/>
              <a:t>Click to edit Master title style</a:t>
            </a:r>
          </a:p>
        </p:txBody>
      </p:sp>
      <p:sp>
        <p:nvSpPr>
          <p:cNvPr id="9" name="Rectangle 7">
            <a:extLst>
              <a:ext uri="{FF2B5EF4-FFF2-40B4-BE49-F238E27FC236}">
                <a16:creationId xmlns:a16="http://schemas.microsoft.com/office/drawing/2014/main" id="{70F103ED-8741-49E7-8E06-8926C26FC2A1}"/>
              </a:ext>
            </a:extLst>
          </p:cNvPr>
          <p:cNvSpPr>
            <a:spLocks noChangeArrowheads="1"/>
          </p:cNvSpPr>
          <p:nvPr userDrawn="1"/>
        </p:nvSpPr>
        <p:spPr bwMode="auto">
          <a:xfrm>
            <a:off x="0" y="0"/>
            <a:ext cx="9144000" cy="6858000"/>
          </a:xfrm>
          <a:prstGeom prst="rect">
            <a:avLst/>
          </a:prstGeom>
          <a:noFill/>
          <a:ln w="63500" algn="ctr">
            <a:solidFill>
              <a:srgbClr val="336699"/>
            </a:solidFill>
            <a:miter lim="800000"/>
            <a:headEnd/>
            <a:tailEnd/>
          </a:ln>
          <a:effectLst/>
        </p:spPr>
        <p:txBody>
          <a:bodyPr wrap="none" anchor="ctr"/>
          <a:lstStyle/>
          <a:p>
            <a:pPr algn="ctr">
              <a:defRPr/>
            </a:pPr>
            <a:endParaRPr lang="en-GB" sz="1400" dirty="0">
              <a:latin typeface="Arial" charset="0"/>
              <a:ea typeface="ＭＳ Ｐゴシック" pitchFamily="34" charset="-128"/>
              <a:cs typeface="+mn-cs"/>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hdr="0" ftr="0" dt="0"/>
  <p:txStyles>
    <p:titleStyle>
      <a:lvl1pPr algn="l" defTabSz="806450" rtl="0" fontAlgn="base">
        <a:spcBef>
          <a:spcPct val="0"/>
        </a:spcBef>
        <a:spcAft>
          <a:spcPct val="0"/>
        </a:spcAft>
        <a:defRPr sz="2400" kern="1200">
          <a:solidFill>
            <a:srgbClr val="336699"/>
          </a:solidFill>
          <a:latin typeface="+mj-lt"/>
          <a:ea typeface="+mj-ea"/>
          <a:cs typeface="+mj-cs"/>
        </a:defRPr>
      </a:lvl1pPr>
      <a:lvl2pPr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2pPr>
      <a:lvl3pPr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3pPr>
      <a:lvl4pPr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4pPr>
      <a:lvl5pPr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5pPr>
      <a:lvl6pPr marL="457200"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6pPr>
      <a:lvl7pPr marL="914400"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7pPr>
      <a:lvl8pPr marL="1371600"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8pPr>
      <a:lvl9pPr marL="1828800" algn="l" defTabSz="806450" rtl="0" fontAlgn="base">
        <a:spcBef>
          <a:spcPct val="0"/>
        </a:spcBef>
        <a:spcAft>
          <a:spcPct val="0"/>
        </a:spcAft>
        <a:defRPr sz="2400">
          <a:solidFill>
            <a:srgbClr val="336699"/>
          </a:solidFill>
          <a:latin typeface="Calibri" panose="020F0502020204030204" pitchFamily="34" charset="0"/>
          <a:cs typeface="Arial" panose="020B0604020202020204" pitchFamily="34" charset="0"/>
        </a:defRPr>
      </a:lvl9pPr>
    </p:titleStyle>
    <p:bodyStyle>
      <a:lvl1pPr marL="177800" indent="-177800" algn="l" defTabSz="831850" rtl="0" fontAlgn="base">
        <a:spcBef>
          <a:spcPct val="0"/>
        </a:spcBef>
        <a:spcAft>
          <a:spcPct val="0"/>
        </a:spcAft>
        <a:buSzPct val="90000"/>
        <a:buFont typeface="Wingdings" panose="05000000000000000000" pitchFamily="2" charset="2"/>
        <a:buChar char="§"/>
        <a:defRPr sz="1600" kern="1200">
          <a:solidFill>
            <a:srgbClr val="336699"/>
          </a:solidFill>
          <a:latin typeface="+mn-lt"/>
          <a:ea typeface="+mn-ea"/>
          <a:cs typeface="+mn-cs"/>
        </a:defRPr>
      </a:lvl1pPr>
      <a:lvl2pPr marL="282575" indent="-84138" algn="l" defTabSz="831850" rtl="0" fontAlgn="base">
        <a:spcBef>
          <a:spcPct val="0"/>
        </a:spcBef>
        <a:spcAft>
          <a:spcPct val="0"/>
        </a:spcAft>
        <a:buSzPct val="90000"/>
        <a:buChar char="-"/>
        <a:defRPr sz="1400" kern="1200">
          <a:solidFill>
            <a:srgbClr val="336699"/>
          </a:solidFill>
          <a:latin typeface="+mn-lt"/>
          <a:ea typeface="+mn-ea"/>
          <a:cs typeface="+mn-cs"/>
        </a:defRPr>
      </a:lvl2pPr>
      <a:lvl3pPr marL="377825" indent="-93663" algn="l" defTabSz="831850" rtl="0" fontAlgn="base">
        <a:spcBef>
          <a:spcPct val="0"/>
        </a:spcBef>
        <a:spcAft>
          <a:spcPct val="0"/>
        </a:spcAft>
        <a:buChar char="­"/>
        <a:defRPr sz="1200" kern="1200">
          <a:solidFill>
            <a:srgbClr val="336699"/>
          </a:solidFill>
          <a:latin typeface="+mn-lt"/>
          <a:ea typeface="+mn-ea"/>
          <a:cs typeface="+mn-cs"/>
        </a:defRPr>
      </a:lvl3pPr>
      <a:lvl4pPr marL="639763" indent="-107950" algn="l" defTabSz="831850" rtl="0" fontAlgn="base">
        <a:spcBef>
          <a:spcPct val="0"/>
        </a:spcBef>
        <a:spcAft>
          <a:spcPct val="0"/>
        </a:spcAft>
        <a:buChar char="­"/>
        <a:defRPr sz="1000" kern="1200">
          <a:solidFill>
            <a:srgbClr val="336699"/>
          </a:solidFill>
          <a:latin typeface="+mn-lt"/>
          <a:ea typeface="+mn-ea"/>
          <a:cs typeface="+mn-cs"/>
        </a:defRPr>
      </a:lvl4pPr>
      <a:lvl5pPr marL="747713" indent="-106363" algn="l" defTabSz="831850" rtl="0" fontAlgn="base">
        <a:spcBef>
          <a:spcPct val="0"/>
        </a:spcBef>
        <a:spcAft>
          <a:spcPct val="0"/>
        </a:spcAft>
        <a:buChar char="­"/>
        <a:defRPr sz="800" kern="1200">
          <a:solidFill>
            <a:srgbClr val="33669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AFB6C359-877D-431F-B900-0FCA39B4A04D}"/>
              </a:ext>
            </a:extLst>
          </p:cNvPr>
          <p:cNvSpPr>
            <a:spLocks noGrp="1" noChangeArrowheads="1"/>
          </p:cNvSpPr>
          <p:nvPr>
            <p:ph type="subTitle" idx="1"/>
          </p:nvPr>
        </p:nvSpPr>
        <p:spPr bwMode="auto">
          <a:xfrm>
            <a:off x="755650" y="3620616"/>
            <a:ext cx="6400800" cy="17526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indent="0">
              <a:spcBef>
                <a:spcPct val="40000"/>
              </a:spcBef>
              <a:buFont typeface="Wingdings" panose="05000000000000000000" pitchFamily="2" charset="2"/>
              <a:buNone/>
            </a:pPr>
            <a:r>
              <a:rPr lang="en-GB" altLang="en-US" sz="2000" dirty="0"/>
              <a:t>Prepared by Lake Market Research</a:t>
            </a:r>
          </a:p>
          <a:p>
            <a:pPr marL="0" indent="0">
              <a:spcBef>
                <a:spcPct val="40000"/>
              </a:spcBef>
              <a:buFont typeface="Wingdings" panose="05000000000000000000" pitchFamily="2" charset="2"/>
              <a:buNone/>
            </a:pPr>
            <a:r>
              <a:rPr lang="en-GB" altLang="en-US" sz="2000" dirty="0"/>
              <a:t>May 2018</a:t>
            </a:r>
          </a:p>
        </p:txBody>
      </p:sp>
      <p:sp>
        <p:nvSpPr>
          <p:cNvPr id="11267" name="Rectangle 3">
            <a:extLst>
              <a:ext uri="{FF2B5EF4-FFF2-40B4-BE49-F238E27FC236}">
                <a16:creationId xmlns:a16="http://schemas.microsoft.com/office/drawing/2014/main" id="{2AEB9D77-2520-4B47-B638-A1779FDB05BB}"/>
              </a:ext>
            </a:extLst>
          </p:cNvPr>
          <p:cNvSpPr>
            <a:spLocks noGrp="1" noChangeArrowheads="1"/>
          </p:cNvSpPr>
          <p:nvPr>
            <p:ph type="ctrTitle"/>
          </p:nvPr>
        </p:nvSpPr>
        <p:spPr>
          <a:xfrm>
            <a:off x="684213" y="1340768"/>
            <a:ext cx="7772400" cy="1470025"/>
          </a:xfrm>
        </p:spPr>
        <p:txBody>
          <a:bodyPr/>
          <a:lstStyle/>
          <a:p>
            <a:r>
              <a:rPr lang="en-GB" altLang="en-US" sz="3600" b="1" dirty="0"/>
              <a:t>Danehill Parish Council Facilities Survey</a:t>
            </a:r>
            <a:br>
              <a:rPr lang="en-GB" altLang="en-US" sz="3600" b="1" dirty="0"/>
            </a:br>
            <a:r>
              <a:rPr lang="en-GB" altLang="en-US" sz="3600" b="1" dirty="0"/>
              <a:t>- Powerpoint charts</a:t>
            </a:r>
          </a:p>
        </p:txBody>
      </p:sp>
      <p:sp>
        <p:nvSpPr>
          <p:cNvPr id="11268" name="AutoShape 4" descr="Image result for shepherd neame">
            <a:extLst>
              <a:ext uri="{FF2B5EF4-FFF2-40B4-BE49-F238E27FC236}">
                <a16:creationId xmlns:a16="http://schemas.microsoft.com/office/drawing/2014/main" id="{D4D1705A-8DB4-4AA2-9E93-FA1A78F5FE4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1269" name="AutoShape 5" descr="Image result for shepherd neame">
            <a:extLst>
              <a:ext uri="{FF2B5EF4-FFF2-40B4-BE49-F238E27FC236}">
                <a16:creationId xmlns:a16="http://schemas.microsoft.com/office/drawing/2014/main" id="{A43B04E8-786D-49AC-9880-D60EEBB906F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1270" name="AutoShape 6" descr="Image result for shepherd neame">
            <a:extLst>
              <a:ext uri="{FF2B5EF4-FFF2-40B4-BE49-F238E27FC236}">
                <a16:creationId xmlns:a16="http://schemas.microsoft.com/office/drawing/2014/main" id="{C0165029-A8F7-4143-8D67-B53A1C895BE5}"/>
              </a:ext>
            </a:extLst>
          </p:cNvPr>
          <p:cNvSpPr>
            <a:spLocks noChangeAspect="1" noChangeArrowheads="1"/>
          </p:cNvSpPr>
          <p:nvPr/>
        </p:nvSpPr>
        <p:spPr bwMode="auto">
          <a:xfrm>
            <a:off x="155575" y="1111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1271" name="AutoShape 7" descr="Image result for shepherd neame">
            <a:extLst>
              <a:ext uri="{FF2B5EF4-FFF2-40B4-BE49-F238E27FC236}">
                <a16:creationId xmlns:a16="http://schemas.microsoft.com/office/drawing/2014/main" id="{5852233F-9CB9-4CA1-B1D4-94082D151450}"/>
              </a:ext>
            </a:extLst>
          </p:cNvPr>
          <p:cNvSpPr>
            <a:spLocks noChangeAspect="1" noChangeArrowheads="1"/>
          </p:cNvSpPr>
          <p:nvPr/>
        </p:nvSpPr>
        <p:spPr bwMode="auto">
          <a:xfrm>
            <a:off x="155575" y="1111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11272" name="AutoShape 8" descr="Image result for shepherd neame">
            <a:extLst>
              <a:ext uri="{FF2B5EF4-FFF2-40B4-BE49-F238E27FC236}">
                <a16:creationId xmlns:a16="http://schemas.microsoft.com/office/drawing/2014/main" id="{373AE215-C7DF-4E83-AE5A-AB2F636D0B6F}"/>
              </a:ext>
            </a:extLst>
          </p:cNvPr>
          <p:cNvSpPr>
            <a:spLocks noChangeAspect="1" noChangeArrowheads="1"/>
          </p:cNvSpPr>
          <p:nvPr/>
        </p:nvSpPr>
        <p:spPr bwMode="auto">
          <a:xfrm>
            <a:off x="155575" y="1111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GB" dirty="0"/>
          </a:p>
        </p:txBody>
      </p:sp>
      <p:pic>
        <p:nvPicPr>
          <p:cNvPr id="11276" name="Picture 12" descr="Lake Name">
            <a:extLst>
              <a:ext uri="{FF2B5EF4-FFF2-40B4-BE49-F238E27FC236}">
                <a16:creationId xmlns:a16="http://schemas.microsoft.com/office/drawing/2014/main" id="{C5EEC90F-876B-4326-AFE0-6FFE2100FF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140316"/>
            <a:ext cx="24003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7" name="Picture 13" descr="water-splash-trans">
            <a:extLst>
              <a:ext uri="{FF2B5EF4-FFF2-40B4-BE49-F238E27FC236}">
                <a16:creationId xmlns:a16="http://schemas.microsoft.com/office/drawing/2014/main" id="{B12313A7-AFB1-4C0B-B91E-1EF0FC3911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3068960"/>
            <a:ext cx="5267325"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D0F584-F64B-451F-9BFD-53F9239837FB}"/>
              </a:ext>
            </a:extLst>
          </p:cNvPr>
          <p:cNvSpPr>
            <a:spLocks noGrp="1"/>
          </p:cNvSpPr>
          <p:nvPr>
            <p:ph type="sldNum" sz="quarter" idx="10"/>
          </p:nvPr>
        </p:nvSpPr>
        <p:spPr/>
        <p:txBody>
          <a:bodyPr/>
          <a:lstStyle/>
          <a:p>
            <a:fld id="{C6D7F370-9872-4D67-BEB5-90C2F7C1F1FA}" type="slidenum">
              <a:rPr lang="en-GB" altLang="en-US" smtClean="0"/>
              <a:pPr/>
              <a:t>10</a:t>
            </a:fld>
            <a:endParaRPr lang="en-GB" altLang="en-US" dirty="0"/>
          </a:p>
        </p:txBody>
      </p:sp>
      <p:graphicFrame>
        <p:nvGraphicFramePr>
          <p:cNvPr id="9" name="Object 2">
            <a:extLst>
              <a:ext uri="{FF2B5EF4-FFF2-40B4-BE49-F238E27FC236}">
                <a16:creationId xmlns:a16="http://schemas.microsoft.com/office/drawing/2014/main" id="{6A20082B-EDE1-4639-AEE2-2052512C3BF8}"/>
              </a:ext>
            </a:extLst>
          </p:cNvPr>
          <p:cNvGraphicFramePr>
            <a:graphicFrameLocks noChangeAspect="1"/>
          </p:cNvGraphicFramePr>
          <p:nvPr>
            <p:extLst>
              <p:ext uri="{D42A27DB-BD31-4B8C-83A1-F6EECF244321}">
                <p14:modId xmlns:p14="http://schemas.microsoft.com/office/powerpoint/2010/main" val="4281742157"/>
              </p:ext>
            </p:extLst>
          </p:nvPr>
        </p:nvGraphicFramePr>
        <p:xfrm>
          <a:off x="179512" y="1340769"/>
          <a:ext cx="8030666" cy="4680048"/>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1849EF8B-A039-4D99-8388-BA5482977DF0}"/>
              </a:ext>
            </a:extLst>
          </p:cNvPr>
          <p:cNvSpPr txBox="1"/>
          <p:nvPr/>
        </p:nvSpPr>
        <p:spPr>
          <a:xfrm>
            <a:off x="8388424" y="1484784"/>
            <a:ext cx="495649" cy="307777"/>
          </a:xfrm>
          <a:prstGeom prst="rect">
            <a:avLst/>
          </a:prstGeom>
          <a:noFill/>
        </p:spPr>
        <p:txBody>
          <a:bodyPr wrap="none" rtlCol="0">
            <a:spAutoFit/>
          </a:bodyPr>
          <a:lstStyle/>
          <a:p>
            <a:r>
              <a:rPr lang="en-GB" sz="1400" dirty="0">
                <a:latin typeface="+mn-lt"/>
              </a:rPr>
              <a:t>48%</a:t>
            </a:r>
          </a:p>
        </p:txBody>
      </p:sp>
      <p:sp>
        <p:nvSpPr>
          <p:cNvPr id="13" name="TextBox 12">
            <a:extLst>
              <a:ext uri="{FF2B5EF4-FFF2-40B4-BE49-F238E27FC236}">
                <a16:creationId xmlns:a16="http://schemas.microsoft.com/office/drawing/2014/main" id="{254566DE-667A-40A8-B2EE-4BA1D70F6B06}"/>
              </a:ext>
            </a:extLst>
          </p:cNvPr>
          <p:cNvSpPr txBox="1"/>
          <p:nvPr/>
        </p:nvSpPr>
        <p:spPr>
          <a:xfrm>
            <a:off x="8388424" y="1914364"/>
            <a:ext cx="495649" cy="307777"/>
          </a:xfrm>
          <a:prstGeom prst="rect">
            <a:avLst/>
          </a:prstGeom>
          <a:noFill/>
        </p:spPr>
        <p:txBody>
          <a:bodyPr wrap="none" rtlCol="0">
            <a:spAutoFit/>
          </a:bodyPr>
          <a:lstStyle/>
          <a:p>
            <a:r>
              <a:rPr lang="en-GB" sz="1400" dirty="0">
                <a:latin typeface="+mn-lt"/>
              </a:rPr>
              <a:t>45%</a:t>
            </a:r>
          </a:p>
        </p:txBody>
      </p:sp>
      <p:sp>
        <p:nvSpPr>
          <p:cNvPr id="14" name="TextBox 13">
            <a:extLst>
              <a:ext uri="{FF2B5EF4-FFF2-40B4-BE49-F238E27FC236}">
                <a16:creationId xmlns:a16="http://schemas.microsoft.com/office/drawing/2014/main" id="{2F9A576B-DE93-461A-8AE1-9CA1B4218430}"/>
              </a:ext>
            </a:extLst>
          </p:cNvPr>
          <p:cNvSpPr txBox="1"/>
          <p:nvPr/>
        </p:nvSpPr>
        <p:spPr>
          <a:xfrm>
            <a:off x="8388424" y="2343944"/>
            <a:ext cx="495649" cy="307777"/>
          </a:xfrm>
          <a:prstGeom prst="rect">
            <a:avLst/>
          </a:prstGeom>
          <a:noFill/>
        </p:spPr>
        <p:txBody>
          <a:bodyPr wrap="none" rtlCol="0">
            <a:spAutoFit/>
          </a:bodyPr>
          <a:lstStyle/>
          <a:p>
            <a:r>
              <a:rPr lang="en-GB" sz="1400" dirty="0">
                <a:latin typeface="+mn-lt"/>
              </a:rPr>
              <a:t>37%</a:t>
            </a:r>
          </a:p>
        </p:txBody>
      </p:sp>
      <p:sp>
        <p:nvSpPr>
          <p:cNvPr id="15" name="TextBox 14">
            <a:extLst>
              <a:ext uri="{FF2B5EF4-FFF2-40B4-BE49-F238E27FC236}">
                <a16:creationId xmlns:a16="http://schemas.microsoft.com/office/drawing/2014/main" id="{E50B1DD8-EBA0-44C6-9B1C-A8BB1068ABB7}"/>
              </a:ext>
            </a:extLst>
          </p:cNvPr>
          <p:cNvSpPr txBox="1"/>
          <p:nvPr/>
        </p:nvSpPr>
        <p:spPr>
          <a:xfrm>
            <a:off x="8388424" y="2773524"/>
            <a:ext cx="495649" cy="307777"/>
          </a:xfrm>
          <a:prstGeom prst="rect">
            <a:avLst/>
          </a:prstGeom>
          <a:noFill/>
        </p:spPr>
        <p:txBody>
          <a:bodyPr wrap="none" rtlCol="0">
            <a:spAutoFit/>
          </a:bodyPr>
          <a:lstStyle/>
          <a:p>
            <a:r>
              <a:rPr lang="en-GB" sz="1400" dirty="0">
                <a:latin typeface="+mn-lt"/>
              </a:rPr>
              <a:t>37%</a:t>
            </a:r>
          </a:p>
        </p:txBody>
      </p:sp>
      <p:sp>
        <p:nvSpPr>
          <p:cNvPr id="16" name="TextBox 15">
            <a:extLst>
              <a:ext uri="{FF2B5EF4-FFF2-40B4-BE49-F238E27FC236}">
                <a16:creationId xmlns:a16="http://schemas.microsoft.com/office/drawing/2014/main" id="{922F0FA8-EA1D-4722-ABFE-240E97B65072}"/>
              </a:ext>
            </a:extLst>
          </p:cNvPr>
          <p:cNvSpPr txBox="1"/>
          <p:nvPr/>
        </p:nvSpPr>
        <p:spPr>
          <a:xfrm>
            <a:off x="8388424" y="3203104"/>
            <a:ext cx="495649" cy="307777"/>
          </a:xfrm>
          <a:prstGeom prst="rect">
            <a:avLst/>
          </a:prstGeom>
          <a:noFill/>
        </p:spPr>
        <p:txBody>
          <a:bodyPr wrap="none" rtlCol="0">
            <a:spAutoFit/>
          </a:bodyPr>
          <a:lstStyle/>
          <a:p>
            <a:r>
              <a:rPr lang="en-GB" sz="1400" dirty="0">
                <a:latin typeface="+mn-lt"/>
              </a:rPr>
              <a:t>27%</a:t>
            </a:r>
          </a:p>
        </p:txBody>
      </p:sp>
      <p:sp>
        <p:nvSpPr>
          <p:cNvPr id="5" name="Title 4">
            <a:extLst>
              <a:ext uri="{FF2B5EF4-FFF2-40B4-BE49-F238E27FC236}">
                <a16:creationId xmlns:a16="http://schemas.microsoft.com/office/drawing/2014/main" id="{793A0B35-9E8A-4998-8EA1-45880879DB53}"/>
              </a:ext>
            </a:extLst>
          </p:cNvPr>
          <p:cNvSpPr>
            <a:spLocks noGrp="1"/>
          </p:cNvSpPr>
          <p:nvPr>
            <p:ph type="title"/>
          </p:nvPr>
        </p:nvSpPr>
        <p:spPr/>
        <p:txBody>
          <a:bodyPr/>
          <a:lstStyle/>
          <a:p>
            <a:r>
              <a:rPr lang="en-GB" sz="1800" b="1" dirty="0"/>
              <a:t>To help us develop a detailed plan for whichever proposal is selected, how likely would a member of your household be to participate in or use the following...?</a:t>
            </a:r>
          </a:p>
        </p:txBody>
      </p:sp>
      <p:sp>
        <p:nvSpPr>
          <p:cNvPr id="17" name="Text Box 5">
            <a:extLst>
              <a:ext uri="{FF2B5EF4-FFF2-40B4-BE49-F238E27FC236}">
                <a16:creationId xmlns:a16="http://schemas.microsoft.com/office/drawing/2014/main" id="{E35AB931-2ED4-44EA-9279-5615E65FCD5B}"/>
              </a:ext>
            </a:extLst>
          </p:cNvPr>
          <p:cNvSpPr txBox="1">
            <a:spLocks noChangeArrowheads="1"/>
          </p:cNvSpPr>
          <p:nvPr/>
        </p:nvSpPr>
        <p:spPr bwMode="auto">
          <a:xfrm>
            <a:off x="1619672" y="6496893"/>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(various depending on facility 214 - 248)</a:t>
            </a:r>
          </a:p>
        </p:txBody>
      </p:sp>
      <p:sp>
        <p:nvSpPr>
          <p:cNvPr id="11" name="TextBox 10">
            <a:extLst>
              <a:ext uri="{FF2B5EF4-FFF2-40B4-BE49-F238E27FC236}">
                <a16:creationId xmlns:a16="http://schemas.microsoft.com/office/drawing/2014/main" id="{BAAC55A4-3704-492E-9D70-FF56D1886888}"/>
              </a:ext>
            </a:extLst>
          </p:cNvPr>
          <p:cNvSpPr txBox="1"/>
          <p:nvPr/>
        </p:nvSpPr>
        <p:spPr>
          <a:xfrm>
            <a:off x="8388424" y="3632684"/>
            <a:ext cx="495649" cy="307777"/>
          </a:xfrm>
          <a:prstGeom prst="rect">
            <a:avLst/>
          </a:prstGeom>
          <a:noFill/>
        </p:spPr>
        <p:txBody>
          <a:bodyPr wrap="none" rtlCol="0">
            <a:spAutoFit/>
          </a:bodyPr>
          <a:lstStyle/>
          <a:p>
            <a:r>
              <a:rPr lang="en-GB" sz="1400" dirty="0">
                <a:latin typeface="+mn-lt"/>
              </a:rPr>
              <a:t>19%</a:t>
            </a:r>
          </a:p>
        </p:txBody>
      </p:sp>
      <p:sp>
        <p:nvSpPr>
          <p:cNvPr id="18" name="TextBox 17">
            <a:extLst>
              <a:ext uri="{FF2B5EF4-FFF2-40B4-BE49-F238E27FC236}">
                <a16:creationId xmlns:a16="http://schemas.microsoft.com/office/drawing/2014/main" id="{91A8C7ED-FED8-4E01-AE44-76FD8E8A25D7}"/>
              </a:ext>
            </a:extLst>
          </p:cNvPr>
          <p:cNvSpPr txBox="1"/>
          <p:nvPr/>
        </p:nvSpPr>
        <p:spPr>
          <a:xfrm>
            <a:off x="8388424" y="4062264"/>
            <a:ext cx="495649" cy="307777"/>
          </a:xfrm>
          <a:prstGeom prst="rect">
            <a:avLst/>
          </a:prstGeom>
          <a:noFill/>
        </p:spPr>
        <p:txBody>
          <a:bodyPr wrap="none" rtlCol="0">
            <a:spAutoFit/>
          </a:bodyPr>
          <a:lstStyle/>
          <a:p>
            <a:r>
              <a:rPr lang="en-GB" sz="1400" dirty="0">
                <a:latin typeface="+mn-lt"/>
              </a:rPr>
              <a:t>16%</a:t>
            </a:r>
          </a:p>
        </p:txBody>
      </p:sp>
      <p:sp>
        <p:nvSpPr>
          <p:cNvPr id="19" name="TextBox 18">
            <a:extLst>
              <a:ext uri="{FF2B5EF4-FFF2-40B4-BE49-F238E27FC236}">
                <a16:creationId xmlns:a16="http://schemas.microsoft.com/office/drawing/2014/main" id="{9A5C3E16-B273-4B82-A7A9-A397F2ADBCB2}"/>
              </a:ext>
            </a:extLst>
          </p:cNvPr>
          <p:cNvSpPr txBox="1"/>
          <p:nvPr/>
        </p:nvSpPr>
        <p:spPr>
          <a:xfrm>
            <a:off x="8388424" y="4491844"/>
            <a:ext cx="495649" cy="307777"/>
          </a:xfrm>
          <a:prstGeom prst="rect">
            <a:avLst/>
          </a:prstGeom>
          <a:noFill/>
        </p:spPr>
        <p:txBody>
          <a:bodyPr wrap="none" rtlCol="0">
            <a:spAutoFit/>
          </a:bodyPr>
          <a:lstStyle/>
          <a:p>
            <a:r>
              <a:rPr lang="en-GB" sz="1400" dirty="0">
                <a:latin typeface="+mn-lt"/>
              </a:rPr>
              <a:t>14%</a:t>
            </a:r>
          </a:p>
        </p:txBody>
      </p:sp>
      <p:sp>
        <p:nvSpPr>
          <p:cNvPr id="20" name="TextBox 19">
            <a:extLst>
              <a:ext uri="{FF2B5EF4-FFF2-40B4-BE49-F238E27FC236}">
                <a16:creationId xmlns:a16="http://schemas.microsoft.com/office/drawing/2014/main" id="{19DE5A10-991F-46ED-AA02-0C76D346FAAF}"/>
              </a:ext>
            </a:extLst>
          </p:cNvPr>
          <p:cNvSpPr txBox="1"/>
          <p:nvPr/>
        </p:nvSpPr>
        <p:spPr>
          <a:xfrm>
            <a:off x="8388424" y="4921423"/>
            <a:ext cx="404278" cy="307777"/>
          </a:xfrm>
          <a:prstGeom prst="rect">
            <a:avLst/>
          </a:prstGeom>
          <a:noFill/>
        </p:spPr>
        <p:txBody>
          <a:bodyPr wrap="none" rtlCol="0">
            <a:spAutoFit/>
          </a:bodyPr>
          <a:lstStyle/>
          <a:p>
            <a:r>
              <a:rPr lang="en-GB" sz="1400" dirty="0">
                <a:latin typeface="+mn-lt"/>
              </a:rPr>
              <a:t>9%</a:t>
            </a:r>
          </a:p>
        </p:txBody>
      </p:sp>
      <p:sp>
        <p:nvSpPr>
          <p:cNvPr id="21" name="Text Box 3">
            <a:extLst>
              <a:ext uri="{FF2B5EF4-FFF2-40B4-BE49-F238E27FC236}">
                <a16:creationId xmlns:a16="http://schemas.microsoft.com/office/drawing/2014/main" id="{99A88AE3-15BD-4E25-88DE-7532E4CCEDBD}"/>
              </a:ext>
            </a:extLst>
          </p:cNvPr>
          <p:cNvSpPr txBox="1">
            <a:spLocks noChangeArrowheads="1"/>
          </p:cNvSpPr>
          <p:nvPr/>
        </p:nvSpPr>
        <p:spPr bwMode="auto">
          <a:xfrm>
            <a:off x="251520" y="899428"/>
            <a:ext cx="37444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Sports Facilities</a:t>
            </a:r>
          </a:p>
        </p:txBody>
      </p:sp>
      <p:sp>
        <p:nvSpPr>
          <p:cNvPr id="22" name="Text Box 3">
            <a:extLst>
              <a:ext uri="{FF2B5EF4-FFF2-40B4-BE49-F238E27FC236}">
                <a16:creationId xmlns:a16="http://schemas.microsoft.com/office/drawing/2014/main" id="{34855718-38A8-4CC0-BA2F-ACADF825885D}"/>
              </a:ext>
            </a:extLst>
          </p:cNvPr>
          <p:cNvSpPr txBox="1">
            <a:spLocks noChangeArrowheads="1"/>
          </p:cNvSpPr>
          <p:nvPr/>
        </p:nvSpPr>
        <p:spPr bwMode="auto">
          <a:xfrm>
            <a:off x="8028384" y="908720"/>
            <a:ext cx="115212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altLang="en-US" sz="1400" u="sng" dirty="0">
                <a:latin typeface="Calibri" panose="020F0502020204030204" pitchFamily="34" charset="0"/>
              </a:rPr>
              <a:t>Net – Very / Quite likely</a:t>
            </a:r>
          </a:p>
        </p:txBody>
      </p:sp>
      <p:sp>
        <p:nvSpPr>
          <p:cNvPr id="24" name="TextBox 23">
            <a:extLst>
              <a:ext uri="{FF2B5EF4-FFF2-40B4-BE49-F238E27FC236}">
                <a16:creationId xmlns:a16="http://schemas.microsoft.com/office/drawing/2014/main" id="{C163DAD0-C37D-4874-B8B5-6EF7ED26D061}"/>
              </a:ext>
            </a:extLst>
          </p:cNvPr>
          <p:cNvSpPr txBox="1"/>
          <p:nvPr/>
        </p:nvSpPr>
        <p:spPr>
          <a:xfrm>
            <a:off x="899592" y="5805264"/>
            <a:ext cx="3312367" cy="461665"/>
          </a:xfrm>
          <a:prstGeom prst="rect">
            <a:avLst/>
          </a:prstGeom>
          <a:noFill/>
        </p:spPr>
        <p:txBody>
          <a:bodyPr wrap="square" rtlCol="0">
            <a:spAutoFit/>
          </a:bodyPr>
          <a:lstStyle/>
          <a:p>
            <a:r>
              <a:rPr lang="en-GB" sz="1200" b="1" i="1" dirty="0">
                <a:solidFill>
                  <a:schemeClr val="accent1">
                    <a:lumMod val="25000"/>
                  </a:schemeClr>
                </a:solidFill>
                <a:latin typeface="+mn-lt"/>
              </a:rPr>
              <a:t>Not answered question: between 49 - 83 respondents depending on facility</a:t>
            </a:r>
          </a:p>
        </p:txBody>
      </p:sp>
      <p:sp>
        <p:nvSpPr>
          <p:cNvPr id="25" name="TextBox 24">
            <a:extLst>
              <a:ext uri="{FF2B5EF4-FFF2-40B4-BE49-F238E27FC236}">
                <a16:creationId xmlns:a16="http://schemas.microsoft.com/office/drawing/2014/main" id="{827F5F1E-0E01-4EEB-9A19-A09F8839E43E}"/>
              </a:ext>
            </a:extLst>
          </p:cNvPr>
          <p:cNvSpPr txBox="1"/>
          <p:nvPr/>
        </p:nvSpPr>
        <p:spPr>
          <a:xfrm>
            <a:off x="5246232" y="5805264"/>
            <a:ext cx="2998176" cy="461665"/>
          </a:xfrm>
          <a:prstGeom prst="rect">
            <a:avLst/>
          </a:prstGeom>
          <a:noFill/>
        </p:spPr>
        <p:txBody>
          <a:bodyPr wrap="square" rtlCol="0">
            <a:spAutoFit/>
          </a:bodyPr>
          <a:lstStyle/>
          <a:p>
            <a:pPr algn="r"/>
            <a:r>
              <a:rPr lang="en-GB" sz="1200" b="1" i="1" dirty="0">
                <a:solidFill>
                  <a:schemeClr val="accent1">
                    <a:lumMod val="25000"/>
                  </a:schemeClr>
                </a:solidFill>
                <a:latin typeface="+mn-lt"/>
              </a:rPr>
              <a:t>The sum of percentages for specific facilities do not sum to 100% due to rounding</a:t>
            </a:r>
          </a:p>
        </p:txBody>
      </p:sp>
    </p:spTree>
    <p:extLst>
      <p:ext uri="{BB962C8B-B14F-4D97-AF65-F5344CB8AC3E}">
        <p14:creationId xmlns:p14="http://schemas.microsoft.com/office/powerpoint/2010/main" val="4213037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a:extLst>
              <a:ext uri="{FF2B5EF4-FFF2-40B4-BE49-F238E27FC236}">
                <a16:creationId xmlns:a16="http://schemas.microsoft.com/office/drawing/2014/main" id="{7E4DAAC1-7B19-45E0-A07F-A6D824CE88AD}"/>
              </a:ext>
            </a:extLst>
          </p:cNvPr>
          <p:cNvGraphicFramePr>
            <a:graphicFrameLocks noChangeAspect="1"/>
          </p:cNvGraphicFramePr>
          <p:nvPr>
            <p:extLst>
              <p:ext uri="{D42A27DB-BD31-4B8C-83A1-F6EECF244321}">
                <p14:modId xmlns:p14="http://schemas.microsoft.com/office/powerpoint/2010/main" val="3588545779"/>
              </p:ext>
            </p:extLst>
          </p:nvPr>
        </p:nvGraphicFramePr>
        <p:xfrm>
          <a:off x="251520" y="887934"/>
          <a:ext cx="8856984" cy="542138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1800" b="1" dirty="0">
                <a:solidFill>
                  <a:srgbClr val="FFFFFF"/>
                </a:solidFill>
              </a:rPr>
              <a:t>Is there anything else you or a member of your household would like to see at the  Memorial Hall…?</a:t>
            </a:r>
            <a:endParaRPr lang="en-GB" sz="1800"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11</a:t>
            </a:fld>
            <a:endParaRPr lang="en-GB" altLang="en-US" dirty="0"/>
          </a:p>
        </p:txBody>
      </p:sp>
      <p:sp>
        <p:nvSpPr>
          <p:cNvPr id="11" name="Text Box 5">
            <a:extLst>
              <a:ext uri="{FF2B5EF4-FFF2-40B4-BE49-F238E27FC236}">
                <a16:creationId xmlns:a16="http://schemas.microsoft.com/office/drawing/2014/main" id="{F24FA527-E482-44CE-8C58-061A385CF3E4}"/>
              </a:ext>
            </a:extLst>
          </p:cNvPr>
          <p:cNvSpPr txBox="1">
            <a:spLocks noChangeArrowheads="1"/>
          </p:cNvSpPr>
          <p:nvPr/>
        </p:nvSpPr>
        <p:spPr bwMode="auto">
          <a:xfrm>
            <a:off x="1619672" y="6502764"/>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(101)</a:t>
            </a:r>
          </a:p>
        </p:txBody>
      </p:sp>
      <p:sp>
        <p:nvSpPr>
          <p:cNvPr id="14" name="TextBox 13">
            <a:extLst>
              <a:ext uri="{FF2B5EF4-FFF2-40B4-BE49-F238E27FC236}">
                <a16:creationId xmlns:a16="http://schemas.microsoft.com/office/drawing/2014/main" id="{BA27E78A-AB92-43DA-BCF3-9AD987692049}"/>
              </a:ext>
            </a:extLst>
          </p:cNvPr>
          <p:cNvSpPr txBox="1"/>
          <p:nvPr/>
        </p:nvSpPr>
        <p:spPr>
          <a:xfrm>
            <a:off x="6372200" y="5446846"/>
            <a:ext cx="2160240" cy="523220"/>
          </a:xfrm>
          <a:prstGeom prst="rect">
            <a:avLst/>
          </a:prstGeom>
          <a:noFill/>
        </p:spPr>
        <p:txBody>
          <a:bodyPr wrap="square" rtlCol="0">
            <a:spAutoFit/>
          </a:bodyPr>
          <a:lstStyle/>
          <a:p>
            <a:r>
              <a:rPr lang="en-GB" sz="1400" b="1" i="1" dirty="0">
                <a:solidFill>
                  <a:schemeClr val="accent1">
                    <a:lumMod val="25000"/>
                  </a:schemeClr>
                </a:solidFill>
                <a:latin typeface="+mn-lt"/>
              </a:rPr>
              <a:t>Not answered question: 196 respondents</a:t>
            </a:r>
          </a:p>
        </p:txBody>
      </p:sp>
    </p:spTree>
    <p:extLst>
      <p:ext uri="{BB962C8B-B14F-4D97-AF65-F5344CB8AC3E}">
        <p14:creationId xmlns:p14="http://schemas.microsoft.com/office/powerpoint/2010/main" val="3979615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EBA2A2-5FFD-4A65-991F-D59072E0F820}"/>
              </a:ext>
            </a:extLst>
          </p:cNvPr>
          <p:cNvSpPr>
            <a:spLocks noGrp="1"/>
          </p:cNvSpPr>
          <p:nvPr>
            <p:ph type="sldNum" sz="quarter" idx="10"/>
          </p:nvPr>
        </p:nvSpPr>
        <p:spPr/>
        <p:txBody>
          <a:bodyPr/>
          <a:lstStyle/>
          <a:p>
            <a:fld id="{C6D7F370-9872-4D67-BEB5-90C2F7C1F1FA}" type="slidenum">
              <a:rPr lang="en-GB" altLang="en-US" smtClean="0"/>
              <a:pPr/>
              <a:t>12</a:t>
            </a:fld>
            <a:endParaRPr lang="en-GB" altLang="en-US" dirty="0"/>
          </a:p>
        </p:txBody>
      </p:sp>
      <p:graphicFrame>
        <p:nvGraphicFramePr>
          <p:cNvPr id="8" name="Object 2">
            <a:extLst>
              <a:ext uri="{FF2B5EF4-FFF2-40B4-BE49-F238E27FC236}">
                <a16:creationId xmlns:a16="http://schemas.microsoft.com/office/drawing/2014/main" id="{380ADA62-9F92-442F-AF64-5C4BFF7A5902}"/>
              </a:ext>
            </a:extLst>
          </p:cNvPr>
          <p:cNvGraphicFramePr>
            <a:graphicFrameLocks noChangeAspect="1"/>
          </p:cNvGraphicFramePr>
          <p:nvPr>
            <p:extLst>
              <p:ext uri="{D42A27DB-BD31-4B8C-83A1-F6EECF244321}">
                <p14:modId xmlns:p14="http://schemas.microsoft.com/office/powerpoint/2010/main" val="1254732412"/>
              </p:ext>
            </p:extLst>
          </p:nvPr>
        </p:nvGraphicFramePr>
        <p:xfrm>
          <a:off x="250081" y="1124744"/>
          <a:ext cx="7634287" cy="5245665"/>
        </p:xfrm>
        <a:graphic>
          <a:graphicData uri="http://schemas.openxmlformats.org/drawingml/2006/chart">
            <c:chart xmlns:c="http://schemas.openxmlformats.org/drawingml/2006/chart" xmlns:r="http://schemas.openxmlformats.org/officeDocument/2006/relationships" r:id="rId2"/>
          </a:graphicData>
        </a:graphic>
      </p:graphicFrame>
      <p:sp>
        <p:nvSpPr>
          <p:cNvPr id="25" name="Title 3">
            <a:extLst>
              <a:ext uri="{FF2B5EF4-FFF2-40B4-BE49-F238E27FC236}">
                <a16:creationId xmlns:a16="http://schemas.microsoft.com/office/drawing/2014/main" id="{68CEC8E7-E63A-4A00-AA57-16D27F7AB0BD}"/>
              </a:ext>
            </a:extLst>
          </p:cNvPr>
          <p:cNvSpPr>
            <a:spLocks noGrp="1"/>
          </p:cNvSpPr>
          <p:nvPr>
            <p:ph type="title"/>
          </p:nvPr>
        </p:nvSpPr>
        <p:spPr>
          <a:xfrm>
            <a:off x="107504" y="93608"/>
            <a:ext cx="8928992" cy="904651"/>
          </a:xfrm>
        </p:spPr>
        <p:txBody>
          <a:bodyPr/>
          <a:lstStyle/>
          <a:p>
            <a:pPr>
              <a:tabLst>
                <a:tab pos="2595563" algn="l"/>
                <a:tab pos="6364288" algn="l"/>
              </a:tabLst>
            </a:pPr>
            <a:r>
              <a:rPr lang="en-GB" altLang="en-US" sz="1800" b="1" dirty="0"/>
              <a:t>Returning Parish Council's surplus funds to parishioners. Your Parish Council's view is that these funds should be used to enhance Parish facilities and services. Do you agree with the Parish Council's view?</a:t>
            </a:r>
            <a:endParaRPr lang="en-GB" sz="1800" dirty="0"/>
          </a:p>
        </p:txBody>
      </p:sp>
      <p:sp>
        <p:nvSpPr>
          <p:cNvPr id="27" name="Text Box 5">
            <a:extLst>
              <a:ext uri="{FF2B5EF4-FFF2-40B4-BE49-F238E27FC236}">
                <a16:creationId xmlns:a16="http://schemas.microsoft.com/office/drawing/2014/main" id="{339D2EAA-1AB7-43C0-93C0-A0D36FDAB003}"/>
              </a:ext>
            </a:extLst>
          </p:cNvPr>
          <p:cNvSpPr txBox="1">
            <a:spLocks noChangeArrowheads="1"/>
          </p:cNvSpPr>
          <p:nvPr/>
        </p:nvSpPr>
        <p:spPr bwMode="auto">
          <a:xfrm>
            <a:off x="1619672" y="6413266"/>
            <a:ext cx="712904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1000" dirty="0">
                <a:latin typeface="Calibri" panose="020F0502020204030204" pitchFamily="34" charset="0"/>
              </a:rPr>
              <a:t>Base:  All answering (294), Male (129), Female (140), Aged 35-54 (91), Aged 55-74 (130), Aged 75+ (48), last used Danehill Memorial Hall in last 6 months (143), last used Danehill Memorial Hall over 6 months ago (103), Never visited Danehill Memorial Hall (36)</a:t>
            </a:r>
          </a:p>
        </p:txBody>
      </p:sp>
      <p:sp>
        <p:nvSpPr>
          <p:cNvPr id="7" name="TextBox 6">
            <a:extLst>
              <a:ext uri="{FF2B5EF4-FFF2-40B4-BE49-F238E27FC236}">
                <a16:creationId xmlns:a16="http://schemas.microsoft.com/office/drawing/2014/main" id="{ACC9DFE1-BE1D-44D6-A339-FEAD831B15EB}"/>
              </a:ext>
            </a:extLst>
          </p:cNvPr>
          <p:cNvSpPr txBox="1"/>
          <p:nvPr/>
        </p:nvSpPr>
        <p:spPr>
          <a:xfrm>
            <a:off x="611560" y="5970187"/>
            <a:ext cx="2647584"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3 respondents</a:t>
            </a:r>
          </a:p>
        </p:txBody>
      </p:sp>
      <p:graphicFrame>
        <p:nvGraphicFramePr>
          <p:cNvPr id="10" name="Group 123">
            <a:extLst>
              <a:ext uri="{FF2B5EF4-FFF2-40B4-BE49-F238E27FC236}">
                <a16:creationId xmlns:a16="http://schemas.microsoft.com/office/drawing/2014/main" id="{0DF92037-8EDA-42AE-A502-0EB27B7160FF}"/>
              </a:ext>
            </a:extLst>
          </p:cNvPr>
          <p:cNvGraphicFramePr>
            <a:graphicFrameLocks/>
          </p:cNvGraphicFramePr>
          <p:nvPr>
            <p:extLst>
              <p:ext uri="{D42A27DB-BD31-4B8C-83A1-F6EECF244321}">
                <p14:modId xmlns:p14="http://schemas.microsoft.com/office/powerpoint/2010/main" val="982214640"/>
              </p:ext>
            </p:extLst>
          </p:nvPr>
        </p:nvGraphicFramePr>
        <p:xfrm>
          <a:off x="5687103" y="2036844"/>
          <a:ext cx="3096344" cy="3421464"/>
        </p:xfrm>
        <a:graphic>
          <a:graphicData uri="http://schemas.openxmlformats.org/drawingml/2006/table">
            <a:tbl>
              <a:tblPr/>
              <a:tblGrid>
                <a:gridCol w="2376264">
                  <a:extLst>
                    <a:ext uri="{9D8B030D-6E8A-4147-A177-3AD203B41FA5}">
                      <a16:colId xmlns:a16="http://schemas.microsoft.com/office/drawing/2014/main" val="3118224441"/>
                    </a:ext>
                  </a:extLst>
                </a:gridCol>
                <a:gridCol w="720080">
                  <a:extLst>
                    <a:ext uri="{9D8B030D-6E8A-4147-A177-3AD203B41FA5}">
                      <a16:colId xmlns:a16="http://schemas.microsoft.com/office/drawing/2014/main" val="3005834247"/>
                    </a:ext>
                  </a:extLst>
                </a:gridCol>
              </a:tblGrid>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 of subgroups selecting ‘yes’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930081619"/>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75%</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35-54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55-74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93263426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in last 6 months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140113657"/>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over 6 months ago</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610220006"/>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Never visited Danehill Memorial Hall</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49841450"/>
                  </a:ext>
                </a:extLst>
              </a:tr>
            </a:tbl>
          </a:graphicData>
        </a:graphic>
      </p:graphicFrame>
    </p:spTree>
    <p:extLst>
      <p:ext uri="{BB962C8B-B14F-4D97-AF65-F5344CB8AC3E}">
        <p14:creationId xmlns:p14="http://schemas.microsoft.com/office/powerpoint/2010/main" val="1914357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a:extLst>
              <a:ext uri="{FF2B5EF4-FFF2-40B4-BE49-F238E27FC236}">
                <a16:creationId xmlns:a16="http://schemas.microsoft.com/office/drawing/2014/main" id="{7E4DAAC1-7B19-45E0-A07F-A6D824CE88AD}"/>
              </a:ext>
            </a:extLst>
          </p:cNvPr>
          <p:cNvGraphicFramePr>
            <a:graphicFrameLocks noChangeAspect="1"/>
          </p:cNvGraphicFramePr>
          <p:nvPr>
            <p:extLst>
              <p:ext uri="{D42A27DB-BD31-4B8C-83A1-F6EECF244321}">
                <p14:modId xmlns:p14="http://schemas.microsoft.com/office/powerpoint/2010/main" val="2723918290"/>
              </p:ext>
            </p:extLst>
          </p:nvPr>
        </p:nvGraphicFramePr>
        <p:xfrm>
          <a:off x="323528" y="1071504"/>
          <a:ext cx="8856984" cy="502179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1800" b="1" dirty="0">
                <a:solidFill>
                  <a:srgbClr val="FFFFFF"/>
                </a:solidFill>
              </a:rPr>
              <a:t>Are there any improvements you would like to be made to Chelwood Gate Village Hall…?</a:t>
            </a:r>
            <a:endParaRPr lang="en-GB" sz="1800"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13</a:t>
            </a:fld>
            <a:endParaRPr lang="en-GB" altLang="en-US" dirty="0"/>
          </a:p>
        </p:txBody>
      </p:sp>
      <p:sp>
        <p:nvSpPr>
          <p:cNvPr id="11" name="Text Box 5">
            <a:extLst>
              <a:ext uri="{FF2B5EF4-FFF2-40B4-BE49-F238E27FC236}">
                <a16:creationId xmlns:a16="http://schemas.microsoft.com/office/drawing/2014/main" id="{F24FA527-E482-44CE-8C58-061A385CF3E4}"/>
              </a:ext>
            </a:extLst>
          </p:cNvPr>
          <p:cNvSpPr txBox="1">
            <a:spLocks noChangeArrowheads="1"/>
          </p:cNvSpPr>
          <p:nvPr/>
        </p:nvSpPr>
        <p:spPr bwMode="auto">
          <a:xfrm>
            <a:off x="1619672" y="6502764"/>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(121)</a:t>
            </a:r>
          </a:p>
        </p:txBody>
      </p:sp>
      <p:sp>
        <p:nvSpPr>
          <p:cNvPr id="14" name="TextBox 13">
            <a:extLst>
              <a:ext uri="{FF2B5EF4-FFF2-40B4-BE49-F238E27FC236}">
                <a16:creationId xmlns:a16="http://schemas.microsoft.com/office/drawing/2014/main" id="{BA27E78A-AB92-43DA-BCF3-9AD987692049}"/>
              </a:ext>
            </a:extLst>
          </p:cNvPr>
          <p:cNvSpPr txBox="1"/>
          <p:nvPr/>
        </p:nvSpPr>
        <p:spPr>
          <a:xfrm>
            <a:off x="6372200" y="5446846"/>
            <a:ext cx="2160240" cy="523220"/>
          </a:xfrm>
          <a:prstGeom prst="rect">
            <a:avLst/>
          </a:prstGeom>
          <a:noFill/>
        </p:spPr>
        <p:txBody>
          <a:bodyPr wrap="square" rtlCol="0">
            <a:spAutoFit/>
          </a:bodyPr>
          <a:lstStyle/>
          <a:p>
            <a:r>
              <a:rPr lang="en-GB" sz="1400" b="1" i="1" dirty="0">
                <a:solidFill>
                  <a:schemeClr val="accent1">
                    <a:lumMod val="25000"/>
                  </a:schemeClr>
                </a:solidFill>
                <a:latin typeface="+mn-lt"/>
              </a:rPr>
              <a:t>Not answered question: 176 respondents</a:t>
            </a:r>
          </a:p>
        </p:txBody>
      </p:sp>
    </p:spTree>
    <p:extLst>
      <p:ext uri="{BB962C8B-B14F-4D97-AF65-F5344CB8AC3E}">
        <p14:creationId xmlns:p14="http://schemas.microsoft.com/office/powerpoint/2010/main" val="1001325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a:extLst>
              <a:ext uri="{FF2B5EF4-FFF2-40B4-BE49-F238E27FC236}">
                <a16:creationId xmlns:a16="http://schemas.microsoft.com/office/drawing/2014/main" id="{7E4DAAC1-7B19-45E0-A07F-A6D824CE88AD}"/>
              </a:ext>
            </a:extLst>
          </p:cNvPr>
          <p:cNvGraphicFramePr>
            <a:graphicFrameLocks noChangeAspect="1"/>
          </p:cNvGraphicFramePr>
          <p:nvPr>
            <p:extLst>
              <p:ext uri="{D42A27DB-BD31-4B8C-83A1-F6EECF244321}">
                <p14:modId xmlns:p14="http://schemas.microsoft.com/office/powerpoint/2010/main" val="1935577768"/>
              </p:ext>
            </p:extLst>
          </p:nvPr>
        </p:nvGraphicFramePr>
        <p:xfrm>
          <a:off x="251520" y="887934"/>
          <a:ext cx="8856984" cy="542138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1800" b="1" dirty="0">
                <a:solidFill>
                  <a:srgbClr val="FFFFFF"/>
                </a:solidFill>
              </a:rPr>
              <a:t>Do you have any other comments that you would like to make to your Parish Council…?</a:t>
            </a:r>
            <a:endParaRPr lang="en-GB" sz="1800"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14</a:t>
            </a:fld>
            <a:endParaRPr lang="en-GB" altLang="en-US" dirty="0"/>
          </a:p>
        </p:txBody>
      </p:sp>
      <p:sp>
        <p:nvSpPr>
          <p:cNvPr id="11" name="Text Box 5">
            <a:extLst>
              <a:ext uri="{FF2B5EF4-FFF2-40B4-BE49-F238E27FC236}">
                <a16:creationId xmlns:a16="http://schemas.microsoft.com/office/drawing/2014/main" id="{F24FA527-E482-44CE-8C58-061A385CF3E4}"/>
              </a:ext>
            </a:extLst>
          </p:cNvPr>
          <p:cNvSpPr txBox="1">
            <a:spLocks noChangeArrowheads="1"/>
          </p:cNvSpPr>
          <p:nvPr/>
        </p:nvSpPr>
        <p:spPr bwMode="auto">
          <a:xfrm>
            <a:off x="1619672" y="6502764"/>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(145)</a:t>
            </a:r>
          </a:p>
        </p:txBody>
      </p:sp>
      <p:sp>
        <p:nvSpPr>
          <p:cNvPr id="14" name="TextBox 13">
            <a:extLst>
              <a:ext uri="{FF2B5EF4-FFF2-40B4-BE49-F238E27FC236}">
                <a16:creationId xmlns:a16="http://schemas.microsoft.com/office/drawing/2014/main" id="{BA27E78A-AB92-43DA-BCF3-9AD987692049}"/>
              </a:ext>
            </a:extLst>
          </p:cNvPr>
          <p:cNvSpPr txBox="1"/>
          <p:nvPr/>
        </p:nvSpPr>
        <p:spPr>
          <a:xfrm>
            <a:off x="6372200" y="5446846"/>
            <a:ext cx="2160240" cy="523220"/>
          </a:xfrm>
          <a:prstGeom prst="rect">
            <a:avLst/>
          </a:prstGeom>
          <a:noFill/>
        </p:spPr>
        <p:txBody>
          <a:bodyPr wrap="square" rtlCol="0">
            <a:spAutoFit/>
          </a:bodyPr>
          <a:lstStyle/>
          <a:p>
            <a:r>
              <a:rPr lang="en-GB" sz="1400" b="1" i="1" dirty="0">
                <a:solidFill>
                  <a:schemeClr val="accent1">
                    <a:lumMod val="25000"/>
                  </a:schemeClr>
                </a:solidFill>
                <a:latin typeface="+mn-lt"/>
              </a:rPr>
              <a:t>Not answered question: 152 respondents</a:t>
            </a:r>
          </a:p>
        </p:txBody>
      </p:sp>
    </p:spTree>
    <p:extLst>
      <p:ext uri="{BB962C8B-B14F-4D97-AF65-F5344CB8AC3E}">
        <p14:creationId xmlns:p14="http://schemas.microsoft.com/office/powerpoint/2010/main" val="3276217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EBA2A2-5FFD-4A65-991F-D59072E0F820}"/>
              </a:ext>
            </a:extLst>
          </p:cNvPr>
          <p:cNvSpPr>
            <a:spLocks noGrp="1"/>
          </p:cNvSpPr>
          <p:nvPr>
            <p:ph type="sldNum" sz="quarter" idx="10"/>
          </p:nvPr>
        </p:nvSpPr>
        <p:spPr/>
        <p:txBody>
          <a:bodyPr/>
          <a:lstStyle/>
          <a:p>
            <a:fld id="{C6D7F370-9872-4D67-BEB5-90C2F7C1F1FA}" type="slidenum">
              <a:rPr lang="en-GB" altLang="en-US" smtClean="0"/>
              <a:pPr/>
              <a:t>15</a:t>
            </a:fld>
            <a:endParaRPr lang="en-GB" altLang="en-US" dirty="0"/>
          </a:p>
        </p:txBody>
      </p:sp>
      <p:graphicFrame>
        <p:nvGraphicFramePr>
          <p:cNvPr id="8" name="Object 2">
            <a:extLst>
              <a:ext uri="{FF2B5EF4-FFF2-40B4-BE49-F238E27FC236}">
                <a16:creationId xmlns:a16="http://schemas.microsoft.com/office/drawing/2014/main" id="{380ADA62-9F92-442F-AF64-5C4BFF7A5902}"/>
              </a:ext>
            </a:extLst>
          </p:cNvPr>
          <p:cNvGraphicFramePr>
            <a:graphicFrameLocks noChangeAspect="1"/>
          </p:cNvGraphicFramePr>
          <p:nvPr>
            <p:extLst>
              <p:ext uri="{D42A27DB-BD31-4B8C-83A1-F6EECF244321}">
                <p14:modId xmlns:p14="http://schemas.microsoft.com/office/powerpoint/2010/main" val="1424579158"/>
              </p:ext>
            </p:extLst>
          </p:nvPr>
        </p:nvGraphicFramePr>
        <p:xfrm>
          <a:off x="95087" y="1030209"/>
          <a:ext cx="7634287" cy="5245665"/>
        </p:xfrm>
        <a:graphic>
          <a:graphicData uri="http://schemas.openxmlformats.org/drawingml/2006/chart">
            <c:chart xmlns:c="http://schemas.openxmlformats.org/drawingml/2006/chart" xmlns:r="http://schemas.openxmlformats.org/officeDocument/2006/relationships" r:id="rId2"/>
          </a:graphicData>
        </a:graphic>
      </p:graphicFrame>
      <p:sp>
        <p:nvSpPr>
          <p:cNvPr id="27" name="Text Box 5">
            <a:extLst>
              <a:ext uri="{FF2B5EF4-FFF2-40B4-BE49-F238E27FC236}">
                <a16:creationId xmlns:a16="http://schemas.microsoft.com/office/drawing/2014/main" id="{339D2EAA-1AB7-43C0-93C0-A0D36FDAB003}"/>
              </a:ext>
            </a:extLst>
          </p:cNvPr>
          <p:cNvSpPr txBox="1">
            <a:spLocks noChangeArrowheads="1"/>
          </p:cNvSpPr>
          <p:nvPr/>
        </p:nvSpPr>
        <p:spPr bwMode="auto">
          <a:xfrm>
            <a:off x="1619672" y="6496893"/>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(250), Male (118), Female (120), Aged 35-54 (81), Aged 55-74 (114), Aged 75+ (41)</a:t>
            </a:r>
          </a:p>
        </p:txBody>
      </p:sp>
      <p:graphicFrame>
        <p:nvGraphicFramePr>
          <p:cNvPr id="9" name="Group 123">
            <a:extLst>
              <a:ext uri="{FF2B5EF4-FFF2-40B4-BE49-F238E27FC236}">
                <a16:creationId xmlns:a16="http://schemas.microsoft.com/office/drawing/2014/main" id="{33A93849-533C-49FF-90D5-99ABCD733B1D}"/>
              </a:ext>
            </a:extLst>
          </p:cNvPr>
          <p:cNvGraphicFramePr>
            <a:graphicFrameLocks/>
          </p:cNvGraphicFramePr>
          <p:nvPr>
            <p:extLst>
              <p:ext uri="{D42A27DB-BD31-4B8C-83A1-F6EECF244321}">
                <p14:modId xmlns:p14="http://schemas.microsoft.com/office/powerpoint/2010/main" val="325885679"/>
              </p:ext>
            </p:extLst>
          </p:nvPr>
        </p:nvGraphicFramePr>
        <p:xfrm>
          <a:off x="6103455" y="2060848"/>
          <a:ext cx="2730969" cy="2481840"/>
        </p:xfrm>
        <a:graphic>
          <a:graphicData uri="http://schemas.openxmlformats.org/drawingml/2006/table">
            <a:tbl>
              <a:tblPr/>
              <a:tblGrid>
                <a:gridCol w="1944216">
                  <a:extLst>
                    <a:ext uri="{9D8B030D-6E8A-4147-A177-3AD203B41FA5}">
                      <a16:colId xmlns:a16="http://schemas.microsoft.com/office/drawing/2014/main" val="3118224441"/>
                    </a:ext>
                  </a:extLst>
                </a:gridCol>
                <a:gridCol w="786753">
                  <a:extLst>
                    <a:ext uri="{9D8B030D-6E8A-4147-A177-3AD203B41FA5}">
                      <a16:colId xmlns:a16="http://schemas.microsoft.com/office/drawing/2014/main" val="3005834247"/>
                    </a:ext>
                  </a:extLst>
                </a:gridCol>
              </a:tblGrid>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  of subgroups selecting ‘yes’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930081619"/>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35-54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64%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55-74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93263426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bl>
          </a:graphicData>
        </a:graphic>
      </p:graphicFrame>
      <p:sp>
        <p:nvSpPr>
          <p:cNvPr id="3" name="Title 2">
            <a:extLst>
              <a:ext uri="{FF2B5EF4-FFF2-40B4-BE49-F238E27FC236}">
                <a16:creationId xmlns:a16="http://schemas.microsoft.com/office/drawing/2014/main" id="{D7A9DC54-5792-43C9-B779-4F110CB81434}"/>
              </a:ext>
            </a:extLst>
          </p:cNvPr>
          <p:cNvSpPr>
            <a:spLocks noGrp="1"/>
          </p:cNvSpPr>
          <p:nvPr>
            <p:ph type="title"/>
          </p:nvPr>
        </p:nvSpPr>
        <p:spPr/>
        <p:txBody>
          <a:bodyPr/>
          <a:lstStyle/>
          <a:p>
            <a:r>
              <a:rPr lang="en-GB" sz="2000" b="1" dirty="0"/>
              <a:t>Would you like the Parish Council’s quarterly newsletter to be sent to you electronically to save the cost of printing and postage?</a:t>
            </a:r>
          </a:p>
        </p:txBody>
      </p:sp>
      <p:sp>
        <p:nvSpPr>
          <p:cNvPr id="7" name="TextBox 6">
            <a:extLst>
              <a:ext uri="{FF2B5EF4-FFF2-40B4-BE49-F238E27FC236}">
                <a16:creationId xmlns:a16="http://schemas.microsoft.com/office/drawing/2014/main" id="{92EBF517-F671-4C5A-911C-F07987708B25}"/>
              </a:ext>
            </a:extLst>
          </p:cNvPr>
          <p:cNvSpPr txBox="1"/>
          <p:nvPr/>
        </p:nvSpPr>
        <p:spPr>
          <a:xfrm>
            <a:off x="611560" y="5970187"/>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47 respondents</a:t>
            </a:r>
          </a:p>
        </p:txBody>
      </p:sp>
    </p:spTree>
    <p:extLst>
      <p:ext uri="{BB962C8B-B14F-4D97-AF65-F5344CB8AC3E}">
        <p14:creationId xmlns:p14="http://schemas.microsoft.com/office/powerpoint/2010/main" val="173697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7960524-2BB9-43E6-B6A6-9B7DCB35CF4E}"/>
              </a:ext>
            </a:extLst>
          </p:cNvPr>
          <p:cNvSpPr>
            <a:spLocks noGrp="1" noChangeArrowheads="1"/>
          </p:cNvSpPr>
          <p:nvPr>
            <p:ph type="title"/>
          </p:nvPr>
        </p:nvSpPr>
        <p:spPr/>
        <p:txBody>
          <a:bodyPr/>
          <a:lstStyle/>
          <a:p>
            <a:r>
              <a:rPr lang="en-GB" altLang="en-US" b="1" dirty="0">
                <a:solidFill>
                  <a:schemeClr val="tx1"/>
                </a:solidFill>
              </a:rPr>
              <a:t>Response rate and response profile</a:t>
            </a:r>
            <a:endParaRPr lang="en-GB" altLang="en-US" dirty="0">
              <a:solidFill>
                <a:schemeClr val="tx1"/>
              </a:solidFill>
            </a:endParaRPr>
          </a:p>
        </p:txBody>
      </p:sp>
      <p:graphicFrame>
        <p:nvGraphicFramePr>
          <p:cNvPr id="14459" name="Group 123">
            <a:extLst>
              <a:ext uri="{FF2B5EF4-FFF2-40B4-BE49-F238E27FC236}">
                <a16:creationId xmlns:a16="http://schemas.microsoft.com/office/drawing/2014/main" id="{8F12CD12-5643-4A85-8FCF-7DB8F4942547}"/>
              </a:ext>
            </a:extLst>
          </p:cNvPr>
          <p:cNvGraphicFramePr>
            <a:graphicFrameLocks noGrp="1"/>
          </p:cNvGraphicFramePr>
          <p:nvPr>
            <p:ph sz="half" idx="2"/>
            <p:extLst>
              <p:ext uri="{D42A27DB-BD31-4B8C-83A1-F6EECF244321}">
                <p14:modId xmlns:p14="http://schemas.microsoft.com/office/powerpoint/2010/main" val="658098330"/>
              </p:ext>
            </p:extLst>
          </p:nvPr>
        </p:nvGraphicFramePr>
        <p:xfrm>
          <a:off x="323528" y="2219385"/>
          <a:ext cx="3858318" cy="3679200"/>
        </p:xfrm>
        <a:graphic>
          <a:graphicData uri="http://schemas.openxmlformats.org/drawingml/2006/table">
            <a:tbl>
              <a:tblPr/>
              <a:tblGrid>
                <a:gridCol w="1002777">
                  <a:extLst>
                    <a:ext uri="{9D8B030D-6E8A-4147-A177-3AD203B41FA5}">
                      <a16:colId xmlns:a16="http://schemas.microsoft.com/office/drawing/2014/main" val="2350012120"/>
                    </a:ext>
                  </a:extLst>
                </a:gridCol>
                <a:gridCol w="2088232">
                  <a:extLst>
                    <a:ext uri="{9D8B030D-6E8A-4147-A177-3AD203B41FA5}">
                      <a16:colId xmlns:a16="http://schemas.microsoft.com/office/drawing/2014/main" val="3118224441"/>
                    </a:ext>
                  </a:extLst>
                </a:gridCol>
                <a:gridCol w="767309">
                  <a:extLst>
                    <a:ext uri="{9D8B030D-6E8A-4147-A177-3AD203B41FA5}">
                      <a16:colId xmlns:a16="http://schemas.microsoft.com/office/drawing/2014/main" val="3005834247"/>
                    </a:ext>
                  </a:extLst>
                </a:gridCol>
              </a:tblGrid>
              <a:tr h="310084">
                <a:tc rowSpan="3">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1" i="0" u="none" strike="noStrike" cap="none" normalizeH="0" baseline="0" dirty="0">
                          <a:ln>
                            <a:noFill/>
                          </a:ln>
                          <a:solidFill>
                            <a:srgbClr val="FFFFFF"/>
                          </a:solidFill>
                          <a:effectLst/>
                          <a:latin typeface="Calibri" panose="020F0502020204030204" pitchFamily="34" charset="0"/>
                          <a:cs typeface="Arial" panose="020B0604020202020204" pitchFamily="34" charset="0"/>
                        </a:rPr>
                        <a:t>GENDER</a:t>
                      </a: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vMerge="1">
                  <a:txBody>
                    <a:bodyPr/>
                    <a:lstStyle/>
                    <a:p>
                      <a:endParaRPr lang="en-GB"/>
                    </a:p>
                  </a:txBody>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2000119"/>
                  </a:ext>
                </a:extLst>
              </a:tr>
              <a:tr h="310084">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Prefer not to answer</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9%</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rowSpan="7">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1"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a:t>
                      </a: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16-34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vMerge="1">
                  <a:txBody>
                    <a:bodyPr/>
                    <a:lstStyle/>
                    <a:p>
                      <a:endParaRPr lang="en-GB"/>
                    </a:p>
                  </a:txBody>
                  <a:tcPr>
                    <a:lnT w="28575" cap="flat" cmpd="sng" algn="ctr">
                      <a:solidFill>
                        <a:schemeClr val="bg1"/>
                      </a:solidFill>
                      <a:prstDash val="solid"/>
                      <a:round/>
                      <a:headEnd type="none" w="med" len="med"/>
                      <a:tailEnd type="none" w="med" len="med"/>
                    </a:lnT>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35-44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r h="310084">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45-54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4126838042"/>
                  </a:ext>
                </a:extLst>
              </a:tr>
              <a:tr h="310084">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55-64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654618731"/>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65-74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160462766"/>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14564182"/>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Prefer not to answer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66305451"/>
                  </a:ext>
                </a:extLst>
              </a:tr>
            </a:tbl>
          </a:graphicData>
        </a:graphic>
      </p:graphicFrame>
      <p:sp>
        <p:nvSpPr>
          <p:cNvPr id="2" name="Slide Number Placeholder 1">
            <a:extLst>
              <a:ext uri="{FF2B5EF4-FFF2-40B4-BE49-F238E27FC236}">
                <a16:creationId xmlns:a16="http://schemas.microsoft.com/office/drawing/2014/main" id="{054A3A0B-CA5F-47D2-9791-8A631D92EFF6}"/>
              </a:ext>
            </a:extLst>
          </p:cNvPr>
          <p:cNvSpPr>
            <a:spLocks noGrp="1"/>
          </p:cNvSpPr>
          <p:nvPr>
            <p:ph type="sldNum" sz="quarter" idx="10"/>
          </p:nvPr>
        </p:nvSpPr>
        <p:spPr/>
        <p:txBody>
          <a:bodyPr/>
          <a:lstStyle/>
          <a:p>
            <a:fld id="{16FB3D7A-B25E-414E-AAD2-3F74D2D8A509}" type="slidenum">
              <a:rPr lang="en-GB" altLang="en-US" smtClean="0"/>
              <a:pPr/>
              <a:t>2</a:t>
            </a:fld>
            <a:endParaRPr lang="en-GB" altLang="en-US" dirty="0"/>
          </a:p>
        </p:txBody>
      </p:sp>
      <p:graphicFrame>
        <p:nvGraphicFramePr>
          <p:cNvPr id="9" name="Group 123">
            <a:extLst>
              <a:ext uri="{FF2B5EF4-FFF2-40B4-BE49-F238E27FC236}">
                <a16:creationId xmlns:a16="http://schemas.microsoft.com/office/drawing/2014/main" id="{8C55FD8D-1C24-4EBD-9325-B74C35C26FB7}"/>
              </a:ext>
            </a:extLst>
          </p:cNvPr>
          <p:cNvGraphicFramePr>
            <a:graphicFrameLocks/>
          </p:cNvGraphicFramePr>
          <p:nvPr>
            <p:extLst>
              <p:ext uri="{D42A27DB-BD31-4B8C-83A1-F6EECF244321}">
                <p14:modId xmlns:p14="http://schemas.microsoft.com/office/powerpoint/2010/main" val="3130408590"/>
              </p:ext>
            </p:extLst>
          </p:nvPr>
        </p:nvGraphicFramePr>
        <p:xfrm>
          <a:off x="303213" y="1187808"/>
          <a:ext cx="8229227" cy="801032"/>
        </p:xfrm>
        <a:graphic>
          <a:graphicData uri="http://schemas.openxmlformats.org/drawingml/2006/table">
            <a:tbl>
              <a:tblPr/>
              <a:tblGrid>
                <a:gridCol w="1440160">
                  <a:extLst>
                    <a:ext uri="{9D8B030D-6E8A-4147-A177-3AD203B41FA5}">
                      <a16:colId xmlns:a16="http://schemas.microsoft.com/office/drawing/2014/main" val="2350012120"/>
                    </a:ext>
                  </a:extLst>
                </a:gridCol>
                <a:gridCol w="5132883">
                  <a:extLst>
                    <a:ext uri="{9D8B030D-6E8A-4147-A177-3AD203B41FA5}">
                      <a16:colId xmlns:a16="http://schemas.microsoft.com/office/drawing/2014/main" val="3118224441"/>
                    </a:ext>
                  </a:extLst>
                </a:gridCol>
                <a:gridCol w="1656184">
                  <a:extLst>
                    <a:ext uri="{9D8B030D-6E8A-4147-A177-3AD203B41FA5}">
                      <a16:colId xmlns:a16="http://schemas.microsoft.com/office/drawing/2014/main" val="3005834247"/>
                    </a:ext>
                  </a:extLst>
                </a:gridCol>
              </a:tblGrid>
              <a:tr h="400516">
                <a:tc rowSpan="2">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1" i="0" u="none" strike="noStrike" cap="none" normalizeH="0" baseline="0" dirty="0">
                          <a:ln>
                            <a:noFill/>
                          </a:ln>
                          <a:solidFill>
                            <a:srgbClr val="FFFFFF"/>
                          </a:solidFill>
                          <a:effectLst/>
                          <a:latin typeface="Calibri" panose="020F0502020204030204" pitchFamily="34" charset="0"/>
                          <a:cs typeface="Arial" panose="020B0604020202020204" pitchFamily="34" charset="0"/>
                        </a:rPr>
                        <a:t>RESPONSE RATE</a:t>
                      </a: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Number of households sent a questionnaire pack</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704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400516">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Number of returns received by Lake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297 (42%)</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bl>
          </a:graphicData>
        </a:graphic>
      </p:graphicFrame>
      <p:graphicFrame>
        <p:nvGraphicFramePr>
          <p:cNvPr id="6" name="Group 123">
            <a:extLst>
              <a:ext uri="{FF2B5EF4-FFF2-40B4-BE49-F238E27FC236}">
                <a16:creationId xmlns:a16="http://schemas.microsoft.com/office/drawing/2014/main" id="{12ECE4F2-633E-4C85-81DA-2AF3D575E951}"/>
              </a:ext>
            </a:extLst>
          </p:cNvPr>
          <p:cNvGraphicFramePr>
            <a:graphicFrameLocks/>
          </p:cNvGraphicFramePr>
          <p:nvPr>
            <p:extLst>
              <p:ext uri="{D42A27DB-BD31-4B8C-83A1-F6EECF244321}">
                <p14:modId xmlns:p14="http://schemas.microsoft.com/office/powerpoint/2010/main" val="4188662815"/>
              </p:ext>
            </p:extLst>
          </p:nvPr>
        </p:nvGraphicFramePr>
        <p:xfrm>
          <a:off x="4572000" y="2219385"/>
          <a:ext cx="3952099" cy="3217680"/>
        </p:xfrm>
        <a:graphic>
          <a:graphicData uri="http://schemas.openxmlformats.org/drawingml/2006/table">
            <a:tbl>
              <a:tblPr/>
              <a:tblGrid>
                <a:gridCol w="1410046">
                  <a:extLst>
                    <a:ext uri="{9D8B030D-6E8A-4147-A177-3AD203B41FA5}">
                      <a16:colId xmlns:a16="http://schemas.microsoft.com/office/drawing/2014/main" val="2350012120"/>
                    </a:ext>
                  </a:extLst>
                </a:gridCol>
                <a:gridCol w="1702736">
                  <a:extLst>
                    <a:ext uri="{9D8B030D-6E8A-4147-A177-3AD203B41FA5}">
                      <a16:colId xmlns:a16="http://schemas.microsoft.com/office/drawing/2014/main" val="3118224441"/>
                    </a:ext>
                  </a:extLst>
                </a:gridCol>
                <a:gridCol w="839317">
                  <a:extLst>
                    <a:ext uri="{9D8B030D-6E8A-4147-A177-3AD203B41FA5}">
                      <a16:colId xmlns:a16="http://schemas.microsoft.com/office/drawing/2014/main" val="3005834247"/>
                    </a:ext>
                  </a:extLst>
                </a:gridCol>
              </a:tblGrid>
              <a:tr h="310084">
                <a:tc rowSpan="8">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1" i="0" u="none" strike="noStrike" cap="none" normalizeH="0" baseline="0" dirty="0">
                          <a:ln>
                            <a:noFill/>
                          </a:ln>
                          <a:solidFill>
                            <a:srgbClr val="FFFFFF"/>
                          </a:solidFill>
                          <a:effectLst/>
                          <a:latin typeface="Calibri" panose="020F0502020204030204" pitchFamily="34" charset="0"/>
                          <a:cs typeface="Arial" panose="020B0604020202020204" pitchFamily="34" charset="0"/>
                        </a:rPr>
                        <a:t>NUMBER OF PEOPLE IN HOUSEHOLD</a:t>
                      </a: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15%</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vMerge="1">
                  <a:txBody>
                    <a:bodyPr/>
                    <a:lstStyle/>
                    <a:p>
                      <a:endParaRPr lang="en-GB"/>
                    </a:p>
                  </a:txBody>
                  <a:tcPr>
                    <a:lnT w="28575" cap="flat" cmpd="sng" algn="ctr">
                      <a:solidFill>
                        <a:schemeClr val="bg1"/>
                      </a:solidFill>
                      <a:prstDash val="solid"/>
                      <a:round/>
                      <a:headEnd type="none" w="med" len="med"/>
                      <a:tailEnd type="none" w="med" len="med"/>
                    </a:lnT>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r h="310084">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3</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11%</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4126838042"/>
                  </a:ext>
                </a:extLst>
              </a:tr>
              <a:tr h="310084">
                <a:tc vMerge="1">
                  <a:txBody>
                    <a:bodyPr/>
                    <a:lstStyle/>
                    <a:p>
                      <a:endParaRPr lang="en-GB"/>
                    </a:p>
                  </a:txBody>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654618731"/>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5%</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160462766"/>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6</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14564182"/>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1%</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66305451"/>
                  </a:ext>
                </a:extLst>
              </a:tr>
              <a:tr h="310084">
                <a:tc vMerge="1">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horzOverflow="overflow">
                    <a:lnL w="12700" cap="flat" cmpd="sng" algn="ctr">
                      <a:solidFill>
                        <a:srgbClr val="333399"/>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Prefer not to answer</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defRPr/>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944807278"/>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a:extLst>
              <a:ext uri="{FF2B5EF4-FFF2-40B4-BE49-F238E27FC236}">
                <a16:creationId xmlns:a16="http://schemas.microsoft.com/office/drawing/2014/main" id="{3EA5DA1F-5076-4042-B607-11924D86070E}"/>
              </a:ext>
            </a:extLst>
          </p:cNvPr>
          <p:cNvSpPr txBox="1">
            <a:spLocks noChangeArrowheads="1"/>
          </p:cNvSpPr>
          <p:nvPr/>
        </p:nvSpPr>
        <p:spPr bwMode="auto">
          <a:xfrm>
            <a:off x="395536" y="1124744"/>
            <a:ext cx="37444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…Danehill Memorial Hall?</a:t>
            </a:r>
          </a:p>
        </p:txBody>
      </p:sp>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2000" b="1" dirty="0">
                <a:solidFill>
                  <a:srgbClr val="FFFFFF"/>
                </a:solidFill>
              </a:rPr>
              <a:t>Have you visited the following recently…?</a:t>
            </a:r>
            <a:endParaRPr lang="en-GB"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3</a:t>
            </a:fld>
            <a:endParaRPr lang="en-GB" altLang="en-US" dirty="0"/>
          </a:p>
        </p:txBody>
      </p:sp>
      <p:sp>
        <p:nvSpPr>
          <p:cNvPr id="7" name="Text Box 3">
            <a:extLst>
              <a:ext uri="{FF2B5EF4-FFF2-40B4-BE49-F238E27FC236}">
                <a16:creationId xmlns:a16="http://schemas.microsoft.com/office/drawing/2014/main" id="{3A2A46BB-CF8B-4FE8-9C6A-89E8924EDDE3}"/>
              </a:ext>
            </a:extLst>
          </p:cNvPr>
          <p:cNvSpPr txBox="1">
            <a:spLocks noChangeArrowheads="1"/>
          </p:cNvSpPr>
          <p:nvPr/>
        </p:nvSpPr>
        <p:spPr bwMode="auto">
          <a:xfrm>
            <a:off x="4644008" y="1139653"/>
            <a:ext cx="37444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…Chelwood Gate Village Hall?</a:t>
            </a:r>
          </a:p>
        </p:txBody>
      </p:sp>
      <p:sp>
        <p:nvSpPr>
          <p:cNvPr id="10" name="Text Box 5">
            <a:extLst>
              <a:ext uri="{FF2B5EF4-FFF2-40B4-BE49-F238E27FC236}">
                <a16:creationId xmlns:a16="http://schemas.microsoft.com/office/drawing/2014/main" id="{5E3B1FCD-E597-4A1B-B371-6253666934E8}"/>
              </a:ext>
            </a:extLst>
          </p:cNvPr>
          <p:cNvSpPr txBox="1">
            <a:spLocks noChangeArrowheads="1"/>
          </p:cNvSpPr>
          <p:nvPr/>
        </p:nvSpPr>
        <p:spPr bwMode="auto">
          <a:xfrm>
            <a:off x="1619672" y="6496893"/>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(284 / 277)</a:t>
            </a:r>
          </a:p>
        </p:txBody>
      </p:sp>
      <p:graphicFrame>
        <p:nvGraphicFramePr>
          <p:cNvPr id="11" name="Object 4">
            <a:extLst>
              <a:ext uri="{FF2B5EF4-FFF2-40B4-BE49-F238E27FC236}">
                <a16:creationId xmlns:a16="http://schemas.microsoft.com/office/drawing/2014/main" id="{3980789A-79BF-4CA6-93E1-EDAC2CCBEA52}"/>
              </a:ext>
            </a:extLst>
          </p:cNvPr>
          <p:cNvGraphicFramePr>
            <a:graphicFrameLocks noChangeAspect="1"/>
          </p:cNvGraphicFramePr>
          <p:nvPr>
            <p:extLst>
              <p:ext uri="{D42A27DB-BD31-4B8C-83A1-F6EECF244321}">
                <p14:modId xmlns:p14="http://schemas.microsoft.com/office/powerpoint/2010/main" val="3951390749"/>
              </p:ext>
            </p:extLst>
          </p:nvPr>
        </p:nvGraphicFramePr>
        <p:xfrm>
          <a:off x="444500" y="1824038"/>
          <a:ext cx="4127500" cy="40052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Object 4">
            <a:extLst>
              <a:ext uri="{FF2B5EF4-FFF2-40B4-BE49-F238E27FC236}">
                <a16:creationId xmlns:a16="http://schemas.microsoft.com/office/drawing/2014/main" id="{60215187-9738-4FCE-97C0-DBE82549E985}"/>
              </a:ext>
            </a:extLst>
          </p:cNvPr>
          <p:cNvGraphicFramePr>
            <a:graphicFrameLocks noChangeAspect="1"/>
          </p:cNvGraphicFramePr>
          <p:nvPr>
            <p:extLst>
              <p:ext uri="{D42A27DB-BD31-4B8C-83A1-F6EECF244321}">
                <p14:modId xmlns:p14="http://schemas.microsoft.com/office/powerpoint/2010/main" val="844763990"/>
              </p:ext>
            </p:extLst>
          </p:nvPr>
        </p:nvGraphicFramePr>
        <p:xfrm>
          <a:off x="4476948" y="1824038"/>
          <a:ext cx="4127500" cy="4005262"/>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a:extLst>
              <a:ext uri="{FF2B5EF4-FFF2-40B4-BE49-F238E27FC236}">
                <a16:creationId xmlns:a16="http://schemas.microsoft.com/office/drawing/2014/main" id="{2FA228DE-C84D-4F06-B201-57B6A222F920}"/>
              </a:ext>
            </a:extLst>
          </p:cNvPr>
          <p:cNvSpPr txBox="1"/>
          <p:nvPr/>
        </p:nvSpPr>
        <p:spPr>
          <a:xfrm>
            <a:off x="611560" y="5970187"/>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13 respondents</a:t>
            </a:r>
          </a:p>
        </p:txBody>
      </p:sp>
      <p:sp>
        <p:nvSpPr>
          <p:cNvPr id="13" name="TextBox 12">
            <a:extLst>
              <a:ext uri="{FF2B5EF4-FFF2-40B4-BE49-F238E27FC236}">
                <a16:creationId xmlns:a16="http://schemas.microsoft.com/office/drawing/2014/main" id="{851764AA-AD4E-442D-86F5-25DEBDAE3AB8}"/>
              </a:ext>
            </a:extLst>
          </p:cNvPr>
          <p:cNvSpPr txBox="1"/>
          <p:nvPr/>
        </p:nvSpPr>
        <p:spPr>
          <a:xfrm>
            <a:off x="4781846" y="5973994"/>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20 respondents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a:extLst>
              <a:ext uri="{FF2B5EF4-FFF2-40B4-BE49-F238E27FC236}">
                <a16:creationId xmlns:a16="http://schemas.microsoft.com/office/drawing/2014/main" id="{3EA5DA1F-5076-4042-B607-11924D86070E}"/>
              </a:ext>
            </a:extLst>
          </p:cNvPr>
          <p:cNvSpPr txBox="1">
            <a:spLocks noChangeArrowheads="1"/>
          </p:cNvSpPr>
          <p:nvPr/>
        </p:nvSpPr>
        <p:spPr bwMode="auto">
          <a:xfrm>
            <a:off x="395536" y="1124744"/>
            <a:ext cx="37444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…Danehill Memorial Hall?</a:t>
            </a:r>
          </a:p>
        </p:txBody>
      </p:sp>
      <p:graphicFrame>
        <p:nvGraphicFramePr>
          <p:cNvPr id="4" name="Object 4">
            <a:extLst>
              <a:ext uri="{FF2B5EF4-FFF2-40B4-BE49-F238E27FC236}">
                <a16:creationId xmlns:a16="http://schemas.microsoft.com/office/drawing/2014/main" id="{7E4DAAC1-7B19-45E0-A07F-A6D824CE88AD}"/>
              </a:ext>
            </a:extLst>
          </p:cNvPr>
          <p:cNvGraphicFramePr>
            <a:graphicFrameLocks noChangeAspect="1"/>
          </p:cNvGraphicFramePr>
          <p:nvPr>
            <p:extLst>
              <p:ext uri="{D42A27DB-BD31-4B8C-83A1-F6EECF244321}">
                <p14:modId xmlns:p14="http://schemas.microsoft.com/office/powerpoint/2010/main" val="4274263362"/>
              </p:ext>
            </p:extLst>
          </p:nvPr>
        </p:nvGraphicFramePr>
        <p:xfrm>
          <a:off x="444500" y="1700808"/>
          <a:ext cx="4127500" cy="4269258"/>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2000" b="1" dirty="0">
                <a:solidFill>
                  <a:srgbClr val="FFFFFF"/>
                </a:solidFill>
              </a:rPr>
              <a:t>What types of events have you attended in the last six months …?</a:t>
            </a:r>
            <a:endParaRPr lang="en-GB"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4</a:t>
            </a:fld>
            <a:endParaRPr lang="en-GB" altLang="en-US" dirty="0"/>
          </a:p>
        </p:txBody>
      </p:sp>
      <p:sp>
        <p:nvSpPr>
          <p:cNvPr id="7" name="Text Box 3">
            <a:extLst>
              <a:ext uri="{FF2B5EF4-FFF2-40B4-BE49-F238E27FC236}">
                <a16:creationId xmlns:a16="http://schemas.microsoft.com/office/drawing/2014/main" id="{3A2A46BB-CF8B-4FE8-9C6A-89E8924EDDE3}"/>
              </a:ext>
            </a:extLst>
          </p:cNvPr>
          <p:cNvSpPr txBox="1">
            <a:spLocks noChangeArrowheads="1"/>
          </p:cNvSpPr>
          <p:nvPr/>
        </p:nvSpPr>
        <p:spPr bwMode="auto">
          <a:xfrm>
            <a:off x="4644008" y="1139653"/>
            <a:ext cx="37444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…Chelwood Gate Village Hall?</a:t>
            </a:r>
          </a:p>
        </p:txBody>
      </p:sp>
      <p:graphicFrame>
        <p:nvGraphicFramePr>
          <p:cNvPr id="9" name="Object 4">
            <a:extLst>
              <a:ext uri="{FF2B5EF4-FFF2-40B4-BE49-F238E27FC236}">
                <a16:creationId xmlns:a16="http://schemas.microsoft.com/office/drawing/2014/main" id="{8726720C-DD63-4FFC-B09A-D79347125FDB}"/>
              </a:ext>
            </a:extLst>
          </p:cNvPr>
          <p:cNvGraphicFramePr>
            <a:graphicFrameLocks noChangeAspect="1"/>
          </p:cNvGraphicFramePr>
          <p:nvPr>
            <p:extLst>
              <p:ext uri="{D42A27DB-BD31-4B8C-83A1-F6EECF244321}">
                <p14:modId xmlns:p14="http://schemas.microsoft.com/office/powerpoint/2010/main" val="2059064412"/>
              </p:ext>
            </p:extLst>
          </p:nvPr>
        </p:nvGraphicFramePr>
        <p:xfrm>
          <a:off x="4260924" y="1700808"/>
          <a:ext cx="4127500" cy="4269258"/>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 Box 5">
            <a:extLst>
              <a:ext uri="{FF2B5EF4-FFF2-40B4-BE49-F238E27FC236}">
                <a16:creationId xmlns:a16="http://schemas.microsoft.com/office/drawing/2014/main" id="{F24FA527-E482-44CE-8C58-061A385CF3E4}"/>
              </a:ext>
            </a:extLst>
          </p:cNvPr>
          <p:cNvSpPr txBox="1">
            <a:spLocks noChangeArrowheads="1"/>
          </p:cNvSpPr>
          <p:nvPr/>
        </p:nvSpPr>
        <p:spPr bwMode="auto">
          <a:xfrm>
            <a:off x="1619672" y="6502764"/>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Visitors of each in last 6 months (143 / 144)</a:t>
            </a:r>
          </a:p>
        </p:txBody>
      </p:sp>
      <p:sp>
        <p:nvSpPr>
          <p:cNvPr id="12" name="TextBox 11">
            <a:extLst>
              <a:ext uri="{FF2B5EF4-FFF2-40B4-BE49-F238E27FC236}">
                <a16:creationId xmlns:a16="http://schemas.microsoft.com/office/drawing/2014/main" id="{296E260A-50AE-4B8D-81E3-0FD86A120AD8}"/>
              </a:ext>
            </a:extLst>
          </p:cNvPr>
          <p:cNvSpPr txBox="1"/>
          <p:nvPr/>
        </p:nvSpPr>
        <p:spPr>
          <a:xfrm>
            <a:off x="611560" y="6019615"/>
            <a:ext cx="3321294"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1 visitor in last 6 months</a:t>
            </a:r>
          </a:p>
        </p:txBody>
      </p:sp>
      <p:sp>
        <p:nvSpPr>
          <p:cNvPr id="13" name="TextBox 12">
            <a:extLst>
              <a:ext uri="{FF2B5EF4-FFF2-40B4-BE49-F238E27FC236}">
                <a16:creationId xmlns:a16="http://schemas.microsoft.com/office/drawing/2014/main" id="{E733410C-0415-4FD7-B2F9-9157333E25D0}"/>
              </a:ext>
            </a:extLst>
          </p:cNvPr>
          <p:cNvSpPr txBox="1"/>
          <p:nvPr/>
        </p:nvSpPr>
        <p:spPr>
          <a:xfrm>
            <a:off x="4781846" y="6023422"/>
            <a:ext cx="3380349"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2 visitors in last 6 months</a:t>
            </a:r>
          </a:p>
        </p:txBody>
      </p:sp>
    </p:spTree>
    <p:extLst>
      <p:ext uri="{BB962C8B-B14F-4D97-AF65-F5344CB8AC3E}">
        <p14:creationId xmlns:p14="http://schemas.microsoft.com/office/powerpoint/2010/main" val="1035607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EBA2A2-5FFD-4A65-991F-D59072E0F820}"/>
              </a:ext>
            </a:extLst>
          </p:cNvPr>
          <p:cNvSpPr>
            <a:spLocks noGrp="1"/>
          </p:cNvSpPr>
          <p:nvPr>
            <p:ph type="sldNum" sz="quarter" idx="10"/>
          </p:nvPr>
        </p:nvSpPr>
        <p:spPr/>
        <p:txBody>
          <a:bodyPr/>
          <a:lstStyle/>
          <a:p>
            <a:fld id="{C6D7F370-9872-4D67-BEB5-90C2F7C1F1FA}" type="slidenum">
              <a:rPr lang="en-GB" altLang="en-US" smtClean="0"/>
              <a:pPr/>
              <a:t>5</a:t>
            </a:fld>
            <a:endParaRPr lang="en-GB" altLang="en-US" dirty="0"/>
          </a:p>
        </p:txBody>
      </p:sp>
      <p:graphicFrame>
        <p:nvGraphicFramePr>
          <p:cNvPr id="8" name="Object 2">
            <a:extLst>
              <a:ext uri="{FF2B5EF4-FFF2-40B4-BE49-F238E27FC236}">
                <a16:creationId xmlns:a16="http://schemas.microsoft.com/office/drawing/2014/main" id="{380ADA62-9F92-442F-AF64-5C4BFF7A5902}"/>
              </a:ext>
            </a:extLst>
          </p:cNvPr>
          <p:cNvGraphicFramePr>
            <a:graphicFrameLocks noChangeAspect="1"/>
          </p:cNvGraphicFramePr>
          <p:nvPr>
            <p:extLst>
              <p:ext uri="{D42A27DB-BD31-4B8C-83A1-F6EECF244321}">
                <p14:modId xmlns:p14="http://schemas.microsoft.com/office/powerpoint/2010/main" val="3867632159"/>
              </p:ext>
            </p:extLst>
          </p:nvPr>
        </p:nvGraphicFramePr>
        <p:xfrm>
          <a:off x="250081" y="1124744"/>
          <a:ext cx="7634287" cy="5245665"/>
        </p:xfrm>
        <a:graphic>
          <a:graphicData uri="http://schemas.openxmlformats.org/drawingml/2006/chart">
            <c:chart xmlns:c="http://schemas.openxmlformats.org/drawingml/2006/chart" xmlns:r="http://schemas.openxmlformats.org/officeDocument/2006/relationships" r:id="rId2"/>
          </a:graphicData>
        </a:graphic>
      </p:graphicFrame>
      <p:sp>
        <p:nvSpPr>
          <p:cNvPr id="25" name="Title 3">
            <a:extLst>
              <a:ext uri="{FF2B5EF4-FFF2-40B4-BE49-F238E27FC236}">
                <a16:creationId xmlns:a16="http://schemas.microsoft.com/office/drawing/2014/main" id="{68CEC8E7-E63A-4A00-AA57-16D27F7AB0BD}"/>
              </a:ext>
            </a:extLst>
          </p:cNvPr>
          <p:cNvSpPr>
            <a:spLocks noGrp="1"/>
          </p:cNvSpPr>
          <p:nvPr>
            <p:ph type="title"/>
          </p:nvPr>
        </p:nvSpPr>
        <p:spPr>
          <a:xfrm>
            <a:off x="107504" y="93609"/>
            <a:ext cx="8928992" cy="599087"/>
          </a:xfrm>
        </p:spPr>
        <p:txBody>
          <a:bodyPr/>
          <a:lstStyle/>
          <a:p>
            <a:pPr>
              <a:tabLst>
                <a:tab pos="6364288" algn="l"/>
              </a:tabLst>
            </a:pPr>
            <a:r>
              <a:rPr lang="en-GB" altLang="en-US" sz="1800" b="1" dirty="0"/>
              <a:t>Do you think the Parish Council should provide financial support for the running and maintenance of our two village halls?</a:t>
            </a:r>
            <a:endParaRPr lang="en-GB" sz="1800" dirty="0"/>
          </a:p>
        </p:txBody>
      </p:sp>
      <p:sp>
        <p:nvSpPr>
          <p:cNvPr id="27" name="Text Box 5">
            <a:extLst>
              <a:ext uri="{FF2B5EF4-FFF2-40B4-BE49-F238E27FC236}">
                <a16:creationId xmlns:a16="http://schemas.microsoft.com/office/drawing/2014/main" id="{339D2EAA-1AB7-43C0-93C0-A0D36FDAB003}"/>
              </a:ext>
            </a:extLst>
          </p:cNvPr>
          <p:cNvSpPr txBox="1">
            <a:spLocks noChangeArrowheads="1"/>
          </p:cNvSpPr>
          <p:nvPr/>
        </p:nvSpPr>
        <p:spPr bwMode="auto">
          <a:xfrm>
            <a:off x="1619672" y="6496893"/>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(287), Male (126), Female (137), Aged 35-54 (89), Aged 55-74 (129), Aged 75+ (45)</a:t>
            </a:r>
          </a:p>
        </p:txBody>
      </p:sp>
      <p:graphicFrame>
        <p:nvGraphicFramePr>
          <p:cNvPr id="9" name="Group 123">
            <a:extLst>
              <a:ext uri="{FF2B5EF4-FFF2-40B4-BE49-F238E27FC236}">
                <a16:creationId xmlns:a16="http://schemas.microsoft.com/office/drawing/2014/main" id="{33A93849-533C-49FF-90D5-99ABCD733B1D}"/>
              </a:ext>
            </a:extLst>
          </p:cNvPr>
          <p:cNvGraphicFramePr>
            <a:graphicFrameLocks/>
          </p:cNvGraphicFramePr>
          <p:nvPr>
            <p:extLst>
              <p:ext uri="{D42A27DB-BD31-4B8C-83A1-F6EECF244321}">
                <p14:modId xmlns:p14="http://schemas.microsoft.com/office/powerpoint/2010/main" val="1110056785"/>
              </p:ext>
            </p:extLst>
          </p:nvPr>
        </p:nvGraphicFramePr>
        <p:xfrm>
          <a:off x="5724128" y="2420888"/>
          <a:ext cx="2730969" cy="2481840"/>
        </p:xfrm>
        <a:graphic>
          <a:graphicData uri="http://schemas.openxmlformats.org/drawingml/2006/table">
            <a:tbl>
              <a:tblPr/>
              <a:tblGrid>
                <a:gridCol w="1944216">
                  <a:extLst>
                    <a:ext uri="{9D8B030D-6E8A-4147-A177-3AD203B41FA5}">
                      <a16:colId xmlns:a16="http://schemas.microsoft.com/office/drawing/2014/main" val="3118224441"/>
                    </a:ext>
                  </a:extLst>
                </a:gridCol>
                <a:gridCol w="786753">
                  <a:extLst>
                    <a:ext uri="{9D8B030D-6E8A-4147-A177-3AD203B41FA5}">
                      <a16:colId xmlns:a16="http://schemas.microsoft.com/office/drawing/2014/main" val="3005834247"/>
                    </a:ext>
                  </a:extLst>
                </a:gridCol>
              </a:tblGrid>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  of subgroups selecting ‘yes’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930081619"/>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35-54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55-74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79%</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93263426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8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bl>
          </a:graphicData>
        </a:graphic>
      </p:graphicFrame>
      <p:sp>
        <p:nvSpPr>
          <p:cNvPr id="7" name="TextBox 6">
            <a:extLst>
              <a:ext uri="{FF2B5EF4-FFF2-40B4-BE49-F238E27FC236}">
                <a16:creationId xmlns:a16="http://schemas.microsoft.com/office/drawing/2014/main" id="{39DD6007-3816-436A-91AF-8D2993E0F8C5}"/>
              </a:ext>
            </a:extLst>
          </p:cNvPr>
          <p:cNvSpPr txBox="1"/>
          <p:nvPr/>
        </p:nvSpPr>
        <p:spPr>
          <a:xfrm>
            <a:off x="251520" y="5970187"/>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7 respondents</a:t>
            </a:r>
          </a:p>
        </p:txBody>
      </p:sp>
      <p:sp>
        <p:nvSpPr>
          <p:cNvPr id="2" name="TextBox 1">
            <a:extLst>
              <a:ext uri="{FF2B5EF4-FFF2-40B4-BE49-F238E27FC236}">
                <a16:creationId xmlns:a16="http://schemas.microsoft.com/office/drawing/2014/main" id="{FEBBD414-68C1-4324-8942-D6EACD8DD91E}"/>
              </a:ext>
            </a:extLst>
          </p:cNvPr>
          <p:cNvSpPr txBox="1"/>
          <p:nvPr/>
        </p:nvSpPr>
        <p:spPr>
          <a:xfrm>
            <a:off x="251520" y="5445280"/>
            <a:ext cx="2808311" cy="461665"/>
          </a:xfrm>
          <a:prstGeom prst="rect">
            <a:avLst/>
          </a:prstGeom>
          <a:noFill/>
        </p:spPr>
        <p:txBody>
          <a:bodyPr wrap="square" rtlCol="0">
            <a:spAutoFit/>
          </a:bodyPr>
          <a:lstStyle/>
          <a:p>
            <a:r>
              <a:rPr lang="en-GB" sz="1200" b="1" i="1" dirty="0">
                <a:solidFill>
                  <a:schemeClr val="accent1">
                    <a:lumMod val="25000"/>
                  </a:schemeClr>
                </a:solidFill>
                <a:latin typeface="+mn-lt"/>
              </a:rPr>
              <a:t>The sum of percentages in the pie chart do not sum to 100% due to rounding</a:t>
            </a:r>
          </a:p>
        </p:txBody>
      </p:sp>
    </p:spTree>
    <p:extLst>
      <p:ext uri="{BB962C8B-B14F-4D97-AF65-F5344CB8AC3E}">
        <p14:creationId xmlns:p14="http://schemas.microsoft.com/office/powerpoint/2010/main" val="2878676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EBA2A2-5FFD-4A65-991F-D59072E0F820}"/>
              </a:ext>
            </a:extLst>
          </p:cNvPr>
          <p:cNvSpPr>
            <a:spLocks noGrp="1"/>
          </p:cNvSpPr>
          <p:nvPr>
            <p:ph type="sldNum" sz="quarter" idx="10"/>
          </p:nvPr>
        </p:nvSpPr>
        <p:spPr/>
        <p:txBody>
          <a:bodyPr/>
          <a:lstStyle/>
          <a:p>
            <a:fld id="{C6D7F370-9872-4D67-BEB5-90C2F7C1F1FA}" type="slidenum">
              <a:rPr lang="en-GB" altLang="en-US" smtClean="0"/>
              <a:pPr/>
              <a:t>6</a:t>
            </a:fld>
            <a:endParaRPr lang="en-GB" altLang="en-US" dirty="0"/>
          </a:p>
        </p:txBody>
      </p:sp>
      <p:graphicFrame>
        <p:nvGraphicFramePr>
          <p:cNvPr id="8" name="Object 2">
            <a:extLst>
              <a:ext uri="{FF2B5EF4-FFF2-40B4-BE49-F238E27FC236}">
                <a16:creationId xmlns:a16="http://schemas.microsoft.com/office/drawing/2014/main" id="{380ADA62-9F92-442F-AF64-5C4BFF7A5902}"/>
              </a:ext>
            </a:extLst>
          </p:cNvPr>
          <p:cNvGraphicFramePr>
            <a:graphicFrameLocks noChangeAspect="1"/>
          </p:cNvGraphicFramePr>
          <p:nvPr>
            <p:extLst>
              <p:ext uri="{D42A27DB-BD31-4B8C-83A1-F6EECF244321}">
                <p14:modId xmlns:p14="http://schemas.microsoft.com/office/powerpoint/2010/main" val="2160551110"/>
              </p:ext>
            </p:extLst>
          </p:nvPr>
        </p:nvGraphicFramePr>
        <p:xfrm>
          <a:off x="250081" y="1124744"/>
          <a:ext cx="7634287" cy="5245665"/>
        </p:xfrm>
        <a:graphic>
          <a:graphicData uri="http://schemas.openxmlformats.org/drawingml/2006/chart">
            <c:chart xmlns:c="http://schemas.openxmlformats.org/drawingml/2006/chart" xmlns:r="http://schemas.openxmlformats.org/officeDocument/2006/relationships" r:id="rId2"/>
          </a:graphicData>
        </a:graphic>
      </p:graphicFrame>
      <p:sp>
        <p:nvSpPr>
          <p:cNvPr id="25" name="Title 3">
            <a:extLst>
              <a:ext uri="{FF2B5EF4-FFF2-40B4-BE49-F238E27FC236}">
                <a16:creationId xmlns:a16="http://schemas.microsoft.com/office/drawing/2014/main" id="{68CEC8E7-E63A-4A00-AA57-16D27F7AB0BD}"/>
              </a:ext>
            </a:extLst>
          </p:cNvPr>
          <p:cNvSpPr>
            <a:spLocks noGrp="1"/>
          </p:cNvSpPr>
          <p:nvPr>
            <p:ph type="title"/>
          </p:nvPr>
        </p:nvSpPr>
        <p:spPr>
          <a:xfrm>
            <a:off x="107504" y="93609"/>
            <a:ext cx="8928992" cy="599087"/>
          </a:xfrm>
        </p:spPr>
        <p:txBody>
          <a:bodyPr/>
          <a:lstStyle/>
          <a:p>
            <a:pPr>
              <a:tabLst>
                <a:tab pos="6364288" algn="l"/>
              </a:tabLst>
            </a:pPr>
            <a:r>
              <a:rPr lang="en-GB" altLang="en-US" sz="1800" b="1" dirty="0"/>
              <a:t>Would you support a proposal to demolish the existing Memorial Hall in Danehill and build a new multi-purpose community centre?</a:t>
            </a:r>
            <a:endParaRPr lang="en-GB" sz="1800" dirty="0"/>
          </a:p>
        </p:txBody>
      </p:sp>
      <p:sp>
        <p:nvSpPr>
          <p:cNvPr id="27" name="Text Box 5">
            <a:extLst>
              <a:ext uri="{FF2B5EF4-FFF2-40B4-BE49-F238E27FC236}">
                <a16:creationId xmlns:a16="http://schemas.microsoft.com/office/drawing/2014/main" id="{339D2EAA-1AB7-43C0-93C0-A0D36FDAB003}"/>
              </a:ext>
            </a:extLst>
          </p:cNvPr>
          <p:cNvSpPr txBox="1">
            <a:spLocks noChangeArrowheads="1"/>
          </p:cNvSpPr>
          <p:nvPr/>
        </p:nvSpPr>
        <p:spPr bwMode="auto">
          <a:xfrm>
            <a:off x="1619673" y="6453336"/>
            <a:ext cx="7200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1000" dirty="0">
                <a:latin typeface="Calibri" panose="020F0502020204030204" pitchFamily="34" charset="0"/>
              </a:rPr>
              <a:t>Base:  All answering (293), Male (129), Female (137), Aged 35-54 (91), Aged 55-74 (129), Aged 75+ (46), last used Danehill Memorial Hall in last 6 months (143), last used Danehill Memorial Hall over 6 months ago (102), Never visited Danehill Memorial Hall (35)</a:t>
            </a:r>
          </a:p>
        </p:txBody>
      </p:sp>
      <p:graphicFrame>
        <p:nvGraphicFramePr>
          <p:cNvPr id="9" name="Group 123">
            <a:extLst>
              <a:ext uri="{FF2B5EF4-FFF2-40B4-BE49-F238E27FC236}">
                <a16:creationId xmlns:a16="http://schemas.microsoft.com/office/drawing/2014/main" id="{33A93849-533C-49FF-90D5-99ABCD733B1D}"/>
              </a:ext>
            </a:extLst>
          </p:cNvPr>
          <p:cNvGraphicFramePr>
            <a:graphicFrameLocks/>
          </p:cNvGraphicFramePr>
          <p:nvPr>
            <p:extLst>
              <p:ext uri="{D42A27DB-BD31-4B8C-83A1-F6EECF244321}">
                <p14:modId xmlns:p14="http://schemas.microsoft.com/office/powerpoint/2010/main" val="1954456420"/>
              </p:ext>
            </p:extLst>
          </p:nvPr>
        </p:nvGraphicFramePr>
        <p:xfrm>
          <a:off x="5868144" y="2147656"/>
          <a:ext cx="3096344" cy="3421464"/>
        </p:xfrm>
        <a:graphic>
          <a:graphicData uri="http://schemas.openxmlformats.org/drawingml/2006/table">
            <a:tbl>
              <a:tblPr/>
              <a:tblGrid>
                <a:gridCol w="2376264">
                  <a:extLst>
                    <a:ext uri="{9D8B030D-6E8A-4147-A177-3AD203B41FA5}">
                      <a16:colId xmlns:a16="http://schemas.microsoft.com/office/drawing/2014/main" val="3118224441"/>
                    </a:ext>
                  </a:extLst>
                </a:gridCol>
                <a:gridCol w="720080">
                  <a:extLst>
                    <a:ext uri="{9D8B030D-6E8A-4147-A177-3AD203B41FA5}">
                      <a16:colId xmlns:a16="http://schemas.microsoft.com/office/drawing/2014/main" val="3005834247"/>
                    </a:ext>
                  </a:extLst>
                </a:gridCol>
              </a:tblGrid>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 of subgroups selecting ‘yes’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930081619"/>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49%</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35-54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45%</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55-74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93263426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41%</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in last 6 months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140113657"/>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over 6 months ago</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40%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610220006"/>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Never visited Danehill Memorial Hall</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26%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49841450"/>
                  </a:ext>
                </a:extLst>
              </a:tr>
            </a:tbl>
          </a:graphicData>
        </a:graphic>
      </p:graphicFrame>
      <p:sp>
        <p:nvSpPr>
          <p:cNvPr id="7" name="TextBox 6">
            <a:extLst>
              <a:ext uri="{FF2B5EF4-FFF2-40B4-BE49-F238E27FC236}">
                <a16:creationId xmlns:a16="http://schemas.microsoft.com/office/drawing/2014/main" id="{7CB60D72-EAB2-4B52-BFD9-1824B28370E2}"/>
              </a:ext>
            </a:extLst>
          </p:cNvPr>
          <p:cNvSpPr txBox="1"/>
          <p:nvPr/>
        </p:nvSpPr>
        <p:spPr>
          <a:xfrm>
            <a:off x="611560" y="5970187"/>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4 respondents</a:t>
            </a:r>
          </a:p>
        </p:txBody>
      </p:sp>
    </p:spTree>
    <p:extLst>
      <p:ext uri="{BB962C8B-B14F-4D97-AF65-F5344CB8AC3E}">
        <p14:creationId xmlns:p14="http://schemas.microsoft.com/office/powerpoint/2010/main" val="299401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a:extLst>
              <a:ext uri="{FF2B5EF4-FFF2-40B4-BE49-F238E27FC236}">
                <a16:creationId xmlns:a16="http://schemas.microsoft.com/office/drawing/2014/main" id="{7E4DAAC1-7B19-45E0-A07F-A6D824CE88AD}"/>
              </a:ext>
            </a:extLst>
          </p:cNvPr>
          <p:cNvGraphicFramePr>
            <a:graphicFrameLocks noChangeAspect="1"/>
          </p:cNvGraphicFramePr>
          <p:nvPr>
            <p:extLst>
              <p:ext uri="{D42A27DB-BD31-4B8C-83A1-F6EECF244321}">
                <p14:modId xmlns:p14="http://schemas.microsoft.com/office/powerpoint/2010/main" val="684243947"/>
              </p:ext>
            </p:extLst>
          </p:nvPr>
        </p:nvGraphicFramePr>
        <p:xfrm>
          <a:off x="179512" y="948274"/>
          <a:ext cx="8856984" cy="502179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B21ADD7D-2BDC-4573-A1EB-F4A1DC12C032}"/>
              </a:ext>
            </a:extLst>
          </p:cNvPr>
          <p:cNvSpPr>
            <a:spLocks noGrp="1"/>
          </p:cNvSpPr>
          <p:nvPr>
            <p:ph type="title"/>
          </p:nvPr>
        </p:nvSpPr>
        <p:spPr/>
        <p:txBody>
          <a:bodyPr/>
          <a:lstStyle/>
          <a:p>
            <a:r>
              <a:rPr lang="en-GB" altLang="en-US" sz="1800" b="1" dirty="0">
                <a:solidFill>
                  <a:srgbClr val="FFFFFF"/>
                </a:solidFill>
              </a:rPr>
              <a:t>Can you briefly describe why you would not support or are unsure whether you would support this proposal…?</a:t>
            </a:r>
            <a:endParaRPr lang="en-GB" sz="1800" dirty="0"/>
          </a:p>
        </p:txBody>
      </p:sp>
      <p:sp>
        <p:nvSpPr>
          <p:cNvPr id="3" name="Slide Number Placeholder 2">
            <a:extLst>
              <a:ext uri="{FF2B5EF4-FFF2-40B4-BE49-F238E27FC236}">
                <a16:creationId xmlns:a16="http://schemas.microsoft.com/office/drawing/2014/main" id="{F933F02B-159E-4B27-9351-6CFDCD83C369}"/>
              </a:ext>
            </a:extLst>
          </p:cNvPr>
          <p:cNvSpPr>
            <a:spLocks noGrp="1"/>
          </p:cNvSpPr>
          <p:nvPr>
            <p:ph type="sldNum" sz="quarter" idx="10"/>
          </p:nvPr>
        </p:nvSpPr>
        <p:spPr/>
        <p:txBody>
          <a:bodyPr/>
          <a:lstStyle/>
          <a:p>
            <a:fld id="{C6D7F370-9872-4D67-BEB5-90C2F7C1F1FA}" type="slidenum">
              <a:rPr lang="en-GB" altLang="en-US" smtClean="0"/>
              <a:pPr/>
              <a:t>7</a:t>
            </a:fld>
            <a:endParaRPr lang="en-GB" altLang="en-US" dirty="0"/>
          </a:p>
        </p:txBody>
      </p:sp>
      <p:sp>
        <p:nvSpPr>
          <p:cNvPr id="11" name="Text Box 5">
            <a:extLst>
              <a:ext uri="{FF2B5EF4-FFF2-40B4-BE49-F238E27FC236}">
                <a16:creationId xmlns:a16="http://schemas.microsoft.com/office/drawing/2014/main" id="{F24FA527-E482-44CE-8C58-061A385CF3E4}"/>
              </a:ext>
            </a:extLst>
          </p:cNvPr>
          <p:cNvSpPr txBox="1">
            <a:spLocks noChangeArrowheads="1"/>
          </p:cNvSpPr>
          <p:nvPr/>
        </p:nvSpPr>
        <p:spPr bwMode="auto">
          <a:xfrm>
            <a:off x="1619672" y="6502764"/>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(158)</a:t>
            </a:r>
          </a:p>
        </p:txBody>
      </p:sp>
      <p:sp>
        <p:nvSpPr>
          <p:cNvPr id="14" name="TextBox 13">
            <a:extLst>
              <a:ext uri="{FF2B5EF4-FFF2-40B4-BE49-F238E27FC236}">
                <a16:creationId xmlns:a16="http://schemas.microsoft.com/office/drawing/2014/main" id="{BA27E78A-AB92-43DA-BCF3-9AD987692049}"/>
              </a:ext>
            </a:extLst>
          </p:cNvPr>
          <p:cNvSpPr txBox="1"/>
          <p:nvPr/>
        </p:nvSpPr>
        <p:spPr>
          <a:xfrm>
            <a:off x="611560" y="6032321"/>
            <a:ext cx="7782580"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12 respondents who would not support or are unsure whether you would support this proposal</a:t>
            </a:r>
          </a:p>
        </p:txBody>
      </p:sp>
    </p:spTree>
    <p:extLst>
      <p:ext uri="{BB962C8B-B14F-4D97-AF65-F5344CB8AC3E}">
        <p14:creationId xmlns:p14="http://schemas.microsoft.com/office/powerpoint/2010/main" val="351933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EBA2A2-5FFD-4A65-991F-D59072E0F820}"/>
              </a:ext>
            </a:extLst>
          </p:cNvPr>
          <p:cNvSpPr>
            <a:spLocks noGrp="1"/>
          </p:cNvSpPr>
          <p:nvPr>
            <p:ph type="sldNum" sz="quarter" idx="10"/>
          </p:nvPr>
        </p:nvSpPr>
        <p:spPr/>
        <p:txBody>
          <a:bodyPr/>
          <a:lstStyle/>
          <a:p>
            <a:fld id="{C6D7F370-9872-4D67-BEB5-90C2F7C1F1FA}" type="slidenum">
              <a:rPr lang="en-GB" altLang="en-US" smtClean="0"/>
              <a:pPr/>
              <a:t>8</a:t>
            </a:fld>
            <a:endParaRPr lang="en-GB" altLang="en-US" dirty="0"/>
          </a:p>
        </p:txBody>
      </p:sp>
      <p:graphicFrame>
        <p:nvGraphicFramePr>
          <p:cNvPr id="8" name="Object 2">
            <a:extLst>
              <a:ext uri="{FF2B5EF4-FFF2-40B4-BE49-F238E27FC236}">
                <a16:creationId xmlns:a16="http://schemas.microsoft.com/office/drawing/2014/main" id="{380ADA62-9F92-442F-AF64-5C4BFF7A5902}"/>
              </a:ext>
            </a:extLst>
          </p:cNvPr>
          <p:cNvGraphicFramePr>
            <a:graphicFrameLocks noChangeAspect="1"/>
          </p:cNvGraphicFramePr>
          <p:nvPr>
            <p:extLst>
              <p:ext uri="{D42A27DB-BD31-4B8C-83A1-F6EECF244321}">
                <p14:modId xmlns:p14="http://schemas.microsoft.com/office/powerpoint/2010/main" val="3929968038"/>
              </p:ext>
            </p:extLst>
          </p:nvPr>
        </p:nvGraphicFramePr>
        <p:xfrm>
          <a:off x="250081" y="1124744"/>
          <a:ext cx="7634287" cy="5245665"/>
        </p:xfrm>
        <a:graphic>
          <a:graphicData uri="http://schemas.openxmlformats.org/drawingml/2006/chart">
            <c:chart xmlns:c="http://schemas.openxmlformats.org/drawingml/2006/chart" xmlns:r="http://schemas.openxmlformats.org/officeDocument/2006/relationships" r:id="rId2"/>
          </a:graphicData>
        </a:graphic>
      </p:graphicFrame>
      <p:sp>
        <p:nvSpPr>
          <p:cNvPr id="25" name="Title 3">
            <a:extLst>
              <a:ext uri="{FF2B5EF4-FFF2-40B4-BE49-F238E27FC236}">
                <a16:creationId xmlns:a16="http://schemas.microsoft.com/office/drawing/2014/main" id="{68CEC8E7-E63A-4A00-AA57-16D27F7AB0BD}"/>
              </a:ext>
            </a:extLst>
          </p:cNvPr>
          <p:cNvSpPr>
            <a:spLocks noGrp="1"/>
          </p:cNvSpPr>
          <p:nvPr>
            <p:ph type="title"/>
          </p:nvPr>
        </p:nvSpPr>
        <p:spPr>
          <a:xfrm>
            <a:off x="107504" y="93609"/>
            <a:ext cx="8928992" cy="599087"/>
          </a:xfrm>
        </p:spPr>
        <p:txBody>
          <a:bodyPr/>
          <a:lstStyle/>
          <a:p>
            <a:pPr>
              <a:tabLst>
                <a:tab pos="2595563" algn="l"/>
                <a:tab pos="6364288" algn="l"/>
              </a:tabLst>
            </a:pPr>
            <a:r>
              <a:rPr lang="en-GB" altLang="en-US" sz="1800" b="1" dirty="0"/>
              <a:t>If there is insufficient support for a new community centre, do you support the proposal to refurbish the existing Danehill Memorial Hall?</a:t>
            </a:r>
            <a:endParaRPr lang="en-GB" sz="1800" dirty="0"/>
          </a:p>
        </p:txBody>
      </p:sp>
      <p:sp>
        <p:nvSpPr>
          <p:cNvPr id="27" name="Text Box 5">
            <a:extLst>
              <a:ext uri="{FF2B5EF4-FFF2-40B4-BE49-F238E27FC236}">
                <a16:creationId xmlns:a16="http://schemas.microsoft.com/office/drawing/2014/main" id="{339D2EAA-1AB7-43C0-93C0-A0D36FDAB003}"/>
              </a:ext>
            </a:extLst>
          </p:cNvPr>
          <p:cNvSpPr txBox="1">
            <a:spLocks noChangeArrowheads="1"/>
          </p:cNvSpPr>
          <p:nvPr/>
        </p:nvSpPr>
        <p:spPr bwMode="auto">
          <a:xfrm>
            <a:off x="1619673" y="6453336"/>
            <a:ext cx="727280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1000" dirty="0">
                <a:latin typeface="Calibri" panose="020F0502020204030204" pitchFamily="34" charset="0"/>
              </a:rPr>
              <a:t>Base:  All answering (286), Male (128), Female (134), Aged 35-54 (88), Aged 55-74 (129), Aged 75+ (44), last used Danehill Memorial Hall in last 6 months (140), last used Danehill Memorial Hall over 6 months ago (99), Never visited Danehill Memorial Hall (35)</a:t>
            </a:r>
          </a:p>
        </p:txBody>
      </p:sp>
      <p:sp>
        <p:nvSpPr>
          <p:cNvPr id="7" name="TextBox 6">
            <a:extLst>
              <a:ext uri="{FF2B5EF4-FFF2-40B4-BE49-F238E27FC236}">
                <a16:creationId xmlns:a16="http://schemas.microsoft.com/office/drawing/2014/main" id="{E2154A52-46F0-40D3-A55F-23E9012B77DE}"/>
              </a:ext>
            </a:extLst>
          </p:cNvPr>
          <p:cNvSpPr txBox="1"/>
          <p:nvPr/>
        </p:nvSpPr>
        <p:spPr>
          <a:xfrm>
            <a:off x="611560" y="5970187"/>
            <a:ext cx="2742482" cy="276999"/>
          </a:xfrm>
          <a:prstGeom prst="rect">
            <a:avLst/>
          </a:prstGeom>
          <a:noFill/>
        </p:spPr>
        <p:txBody>
          <a:bodyPr wrap="none" rtlCol="0">
            <a:spAutoFit/>
          </a:bodyPr>
          <a:lstStyle/>
          <a:p>
            <a:r>
              <a:rPr lang="en-GB" sz="1200" b="1" i="1" dirty="0">
                <a:solidFill>
                  <a:schemeClr val="accent1">
                    <a:lumMod val="25000"/>
                  </a:schemeClr>
                </a:solidFill>
                <a:latin typeface="+mn-lt"/>
              </a:rPr>
              <a:t>Not answered question: 9 respondents</a:t>
            </a:r>
          </a:p>
        </p:txBody>
      </p:sp>
      <p:graphicFrame>
        <p:nvGraphicFramePr>
          <p:cNvPr id="10" name="Group 123">
            <a:extLst>
              <a:ext uri="{FF2B5EF4-FFF2-40B4-BE49-F238E27FC236}">
                <a16:creationId xmlns:a16="http://schemas.microsoft.com/office/drawing/2014/main" id="{47AE6412-7260-473B-A175-1C6CF431312E}"/>
              </a:ext>
            </a:extLst>
          </p:cNvPr>
          <p:cNvGraphicFramePr>
            <a:graphicFrameLocks/>
          </p:cNvGraphicFramePr>
          <p:nvPr>
            <p:extLst>
              <p:ext uri="{D42A27DB-BD31-4B8C-83A1-F6EECF244321}">
                <p14:modId xmlns:p14="http://schemas.microsoft.com/office/powerpoint/2010/main" val="1079451482"/>
              </p:ext>
            </p:extLst>
          </p:nvPr>
        </p:nvGraphicFramePr>
        <p:xfrm>
          <a:off x="5868144" y="2147656"/>
          <a:ext cx="3096344" cy="3421464"/>
        </p:xfrm>
        <a:graphic>
          <a:graphicData uri="http://schemas.openxmlformats.org/drawingml/2006/table">
            <a:tbl>
              <a:tblPr/>
              <a:tblGrid>
                <a:gridCol w="2376264">
                  <a:extLst>
                    <a:ext uri="{9D8B030D-6E8A-4147-A177-3AD203B41FA5}">
                      <a16:colId xmlns:a16="http://schemas.microsoft.com/office/drawing/2014/main" val="3118224441"/>
                    </a:ext>
                  </a:extLst>
                </a:gridCol>
                <a:gridCol w="720080">
                  <a:extLst>
                    <a:ext uri="{9D8B030D-6E8A-4147-A177-3AD203B41FA5}">
                      <a16:colId xmlns:a16="http://schemas.microsoft.com/office/drawing/2014/main" val="3005834247"/>
                    </a:ext>
                  </a:extLst>
                </a:gridCol>
              </a:tblGrid>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 of subgroups selecting ‘yes’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endPar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endParaRP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333399"/>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930081619"/>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80%</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547550971"/>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Female</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826220225"/>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35-54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83%</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01601537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55-74</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78%</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932634265"/>
                  </a:ext>
                </a:extLst>
              </a:tr>
              <a:tr h="310084">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Aged 75+</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a:buSzPct val="90000"/>
                        <a:buFont typeface="Wingdings" panose="05000000000000000000" pitchFamily="2" charset="2"/>
                        <a:defRPr sz="1400">
                          <a:solidFill>
                            <a:srgbClr val="336699"/>
                          </a:solidFill>
                          <a:latin typeface="Calibri" panose="020F0502020204030204" pitchFamily="34" charset="0"/>
                          <a:cs typeface="Arial" panose="020B0604020202020204" pitchFamily="34" charset="0"/>
                        </a:defRPr>
                      </a:lvl1pPr>
                      <a:lvl2pPr>
                        <a:buSzPct val="90000"/>
                        <a:defRPr sz="1200">
                          <a:solidFill>
                            <a:srgbClr val="336699"/>
                          </a:solidFill>
                          <a:latin typeface="Calibri" panose="020F0502020204030204" pitchFamily="34" charset="0"/>
                          <a:cs typeface="Arial" panose="020B0604020202020204" pitchFamily="34" charset="0"/>
                        </a:defRPr>
                      </a:lvl2pPr>
                      <a:lvl3pPr>
                        <a:defRPr sz="1000">
                          <a:solidFill>
                            <a:srgbClr val="336699"/>
                          </a:solidFill>
                          <a:latin typeface="Calibri" panose="020F0502020204030204" pitchFamily="34" charset="0"/>
                          <a:cs typeface="Arial" panose="020B0604020202020204" pitchFamily="34" charset="0"/>
                        </a:defRPr>
                      </a:lvl3pPr>
                      <a:lvl4pPr>
                        <a:defRPr sz="900">
                          <a:solidFill>
                            <a:srgbClr val="336699"/>
                          </a:solidFill>
                          <a:latin typeface="Calibri" panose="020F0502020204030204" pitchFamily="34" charset="0"/>
                          <a:cs typeface="Arial" panose="020B0604020202020204" pitchFamily="34" charset="0"/>
                        </a:defRPr>
                      </a:lvl4pPr>
                      <a:lvl5pPr>
                        <a:defRPr sz="700">
                          <a:solidFill>
                            <a:srgbClr val="336699"/>
                          </a:solidFill>
                          <a:latin typeface="Calibri" panose="020F0502020204030204" pitchFamily="34" charset="0"/>
                          <a:cs typeface="Arial" panose="020B0604020202020204" pitchFamily="34" charset="0"/>
                        </a:defRPr>
                      </a:lvl5pPr>
                      <a:lvl6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6pPr>
                      <a:lvl7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7pPr>
                      <a:lvl8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8pPr>
                      <a:lvl9pPr fontAlgn="base">
                        <a:spcBef>
                          <a:spcPct val="0"/>
                        </a:spcBef>
                        <a:spcAft>
                          <a:spcPct val="0"/>
                        </a:spcAft>
                        <a:defRPr sz="700">
                          <a:solidFill>
                            <a:srgbClr val="336699"/>
                          </a:solidFill>
                          <a:latin typeface="Calibri" panose="020F050202020403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3886209720"/>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in last 6 months</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84%</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1140113657"/>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Last visited Danehill Memorial Hall over 6 months ago</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77%</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610220006"/>
                  </a:ext>
                </a:extLst>
              </a:tr>
              <a:tr h="310084">
                <a:tc>
                  <a:txBody>
                    <a:bodyPr/>
                    <a:lstStyle/>
                    <a:p>
                      <a:pPr marL="0" marR="0" lvl="0" indent="0" algn="l"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Never visited Danehill Memorial Hall</a:t>
                      </a:r>
                    </a:p>
                  </a:txBody>
                  <a:tcPr marL="90000" marR="90000" marT="46800" marB="4680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 typeface="Wingdings" panose="05000000000000000000" pitchFamily="2" charset="2"/>
                        <a:buNone/>
                        <a:tabLst/>
                      </a:pPr>
                      <a:r>
                        <a:rPr kumimoji="0" lang="en-GB" altLang="en-US" sz="1400" b="0" i="0" u="none" strike="noStrike" cap="none" normalizeH="0" baseline="0" dirty="0">
                          <a:ln>
                            <a:noFill/>
                          </a:ln>
                          <a:solidFill>
                            <a:srgbClr val="FFFFFF"/>
                          </a:solidFill>
                          <a:effectLst/>
                          <a:latin typeface="Calibri" panose="020F0502020204030204" pitchFamily="34" charset="0"/>
                          <a:cs typeface="Arial" panose="020B0604020202020204" pitchFamily="34" charset="0"/>
                        </a:rPr>
                        <a:t>66%</a:t>
                      </a:r>
                    </a:p>
                  </a:txBody>
                  <a:tcPr marL="90000" marR="90000" marT="46800" marB="46800" anchor="ctr" anchorCtr="1" horzOverflow="overflow">
                    <a:lnL w="12700" cap="flat" cmpd="sng" algn="ctr">
                      <a:solidFill>
                        <a:srgbClr val="FFFFFF"/>
                      </a:solidFill>
                      <a:prstDash val="solid"/>
                      <a:round/>
                      <a:headEnd type="none" w="med" len="med"/>
                      <a:tailEnd type="none" w="med" len="med"/>
                    </a:lnL>
                    <a:lnR w="12700" cap="flat" cmpd="sng" algn="ctr">
                      <a:solidFill>
                        <a:srgbClr val="333399"/>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99"/>
                    </a:solidFill>
                  </a:tcPr>
                </a:tc>
                <a:extLst>
                  <a:ext uri="{0D108BD9-81ED-4DB2-BD59-A6C34878D82A}">
                    <a16:rowId xmlns:a16="http://schemas.microsoft.com/office/drawing/2014/main" val="2549841450"/>
                  </a:ext>
                </a:extLst>
              </a:tr>
            </a:tbl>
          </a:graphicData>
        </a:graphic>
      </p:graphicFrame>
    </p:spTree>
    <p:extLst>
      <p:ext uri="{BB962C8B-B14F-4D97-AF65-F5344CB8AC3E}">
        <p14:creationId xmlns:p14="http://schemas.microsoft.com/office/powerpoint/2010/main" val="1114684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ED0F584-F64B-451F-9BFD-53F9239837FB}"/>
              </a:ext>
            </a:extLst>
          </p:cNvPr>
          <p:cNvSpPr>
            <a:spLocks noGrp="1"/>
          </p:cNvSpPr>
          <p:nvPr>
            <p:ph type="sldNum" sz="quarter" idx="10"/>
          </p:nvPr>
        </p:nvSpPr>
        <p:spPr/>
        <p:txBody>
          <a:bodyPr/>
          <a:lstStyle/>
          <a:p>
            <a:fld id="{C6D7F370-9872-4D67-BEB5-90C2F7C1F1FA}" type="slidenum">
              <a:rPr lang="en-GB" altLang="en-US" smtClean="0"/>
              <a:pPr/>
              <a:t>9</a:t>
            </a:fld>
            <a:endParaRPr lang="en-GB" altLang="en-US" dirty="0"/>
          </a:p>
        </p:txBody>
      </p:sp>
      <p:sp>
        <p:nvSpPr>
          <p:cNvPr id="12" name="TextBox 11">
            <a:extLst>
              <a:ext uri="{FF2B5EF4-FFF2-40B4-BE49-F238E27FC236}">
                <a16:creationId xmlns:a16="http://schemas.microsoft.com/office/drawing/2014/main" id="{1849EF8B-A039-4D99-8388-BA5482977DF0}"/>
              </a:ext>
            </a:extLst>
          </p:cNvPr>
          <p:cNvSpPr txBox="1"/>
          <p:nvPr/>
        </p:nvSpPr>
        <p:spPr>
          <a:xfrm>
            <a:off x="8422920" y="1509498"/>
            <a:ext cx="495649" cy="307777"/>
          </a:xfrm>
          <a:prstGeom prst="rect">
            <a:avLst/>
          </a:prstGeom>
          <a:noFill/>
        </p:spPr>
        <p:txBody>
          <a:bodyPr wrap="none" rtlCol="0">
            <a:spAutoFit/>
          </a:bodyPr>
          <a:lstStyle/>
          <a:p>
            <a:r>
              <a:rPr lang="en-GB" sz="1400" dirty="0">
                <a:latin typeface="+mn-lt"/>
              </a:rPr>
              <a:t>54%</a:t>
            </a:r>
          </a:p>
        </p:txBody>
      </p:sp>
      <p:sp>
        <p:nvSpPr>
          <p:cNvPr id="13" name="TextBox 12">
            <a:extLst>
              <a:ext uri="{FF2B5EF4-FFF2-40B4-BE49-F238E27FC236}">
                <a16:creationId xmlns:a16="http://schemas.microsoft.com/office/drawing/2014/main" id="{254566DE-667A-40A8-B2EE-4BA1D70F6B06}"/>
              </a:ext>
            </a:extLst>
          </p:cNvPr>
          <p:cNvSpPr txBox="1"/>
          <p:nvPr/>
        </p:nvSpPr>
        <p:spPr>
          <a:xfrm>
            <a:off x="8422920" y="1995151"/>
            <a:ext cx="495649" cy="307777"/>
          </a:xfrm>
          <a:prstGeom prst="rect">
            <a:avLst/>
          </a:prstGeom>
          <a:noFill/>
        </p:spPr>
        <p:txBody>
          <a:bodyPr wrap="none" rtlCol="0">
            <a:spAutoFit/>
          </a:bodyPr>
          <a:lstStyle/>
          <a:p>
            <a:r>
              <a:rPr lang="en-GB" sz="1400" dirty="0">
                <a:latin typeface="+mn-lt"/>
              </a:rPr>
              <a:t>55%</a:t>
            </a:r>
          </a:p>
        </p:txBody>
      </p:sp>
      <p:sp>
        <p:nvSpPr>
          <p:cNvPr id="14" name="TextBox 13">
            <a:extLst>
              <a:ext uri="{FF2B5EF4-FFF2-40B4-BE49-F238E27FC236}">
                <a16:creationId xmlns:a16="http://schemas.microsoft.com/office/drawing/2014/main" id="{2F9A576B-DE93-461A-8AE1-9CA1B4218430}"/>
              </a:ext>
            </a:extLst>
          </p:cNvPr>
          <p:cNvSpPr txBox="1"/>
          <p:nvPr/>
        </p:nvSpPr>
        <p:spPr>
          <a:xfrm>
            <a:off x="8422920" y="2480804"/>
            <a:ext cx="495649" cy="307777"/>
          </a:xfrm>
          <a:prstGeom prst="rect">
            <a:avLst/>
          </a:prstGeom>
          <a:noFill/>
        </p:spPr>
        <p:txBody>
          <a:bodyPr wrap="none" rtlCol="0">
            <a:spAutoFit/>
          </a:bodyPr>
          <a:lstStyle/>
          <a:p>
            <a:r>
              <a:rPr lang="en-GB" sz="1400" dirty="0">
                <a:latin typeface="+mn-lt"/>
              </a:rPr>
              <a:t>39%</a:t>
            </a:r>
          </a:p>
        </p:txBody>
      </p:sp>
      <p:sp>
        <p:nvSpPr>
          <p:cNvPr id="15" name="TextBox 14">
            <a:extLst>
              <a:ext uri="{FF2B5EF4-FFF2-40B4-BE49-F238E27FC236}">
                <a16:creationId xmlns:a16="http://schemas.microsoft.com/office/drawing/2014/main" id="{E50B1DD8-EBA0-44C6-9B1C-A8BB1068ABB7}"/>
              </a:ext>
            </a:extLst>
          </p:cNvPr>
          <p:cNvSpPr txBox="1"/>
          <p:nvPr/>
        </p:nvSpPr>
        <p:spPr>
          <a:xfrm>
            <a:off x="8422920" y="2966457"/>
            <a:ext cx="495649" cy="307777"/>
          </a:xfrm>
          <a:prstGeom prst="rect">
            <a:avLst/>
          </a:prstGeom>
          <a:noFill/>
        </p:spPr>
        <p:txBody>
          <a:bodyPr wrap="none" rtlCol="0">
            <a:spAutoFit/>
          </a:bodyPr>
          <a:lstStyle/>
          <a:p>
            <a:r>
              <a:rPr lang="en-GB" sz="1400" dirty="0">
                <a:latin typeface="+mn-lt"/>
              </a:rPr>
              <a:t>39%</a:t>
            </a:r>
          </a:p>
        </p:txBody>
      </p:sp>
      <p:sp>
        <p:nvSpPr>
          <p:cNvPr id="16" name="TextBox 15">
            <a:extLst>
              <a:ext uri="{FF2B5EF4-FFF2-40B4-BE49-F238E27FC236}">
                <a16:creationId xmlns:a16="http://schemas.microsoft.com/office/drawing/2014/main" id="{922F0FA8-EA1D-4722-ABFE-240E97B65072}"/>
              </a:ext>
            </a:extLst>
          </p:cNvPr>
          <p:cNvSpPr txBox="1"/>
          <p:nvPr/>
        </p:nvSpPr>
        <p:spPr>
          <a:xfrm>
            <a:off x="8422920" y="3452110"/>
            <a:ext cx="495649" cy="307777"/>
          </a:xfrm>
          <a:prstGeom prst="rect">
            <a:avLst/>
          </a:prstGeom>
          <a:noFill/>
        </p:spPr>
        <p:txBody>
          <a:bodyPr wrap="none" rtlCol="0">
            <a:spAutoFit/>
          </a:bodyPr>
          <a:lstStyle/>
          <a:p>
            <a:r>
              <a:rPr lang="en-GB" sz="1400" dirty="0">
                <a:latin typeface="+mn-lt"/>
              </a:rPr>
              <a:t>38%</a:t>
            </a:r>
          </a:p>
        </p:txBody>
      </p:sp>
      <p:sp>
        <p:nvSpPr>
          <p:cNvPr id="5" name="Title 4">
            <a:extLst>
              <a:ext uri="{FF2B5EF4-FFF2-40B4-BE49-F238E27FC236}">
                <a16:creationId xmlns:a16="http://schemas.microsoft.com/office/drawing/2014/main" id="{793A0B35-9E8A-4998-8EA1-45880879DB53}"/>
              </a:ext>
            </a:extLst>
          </p:cNvPr>
          <p:cNvSpPr>
            <a:spLocks noGrp="1"/>
          </p:cNvSpPr>
          <p:nvPr>
            <p:ph type="title"/>
          </p:nvPr>
        </p:nvSpPr>
        <p:spPr/>
        <p:txBody>
          <a:bodyPr/>
          <a:lstStyle/>
          <a:p>
            <a:r>
              <a:rPr lang="en-GB" sz="1800" b="1" dirty="0"/>
              <a:t>To help us develop a detailed plan for whichever proposal is selected, how likely would a member of your household be to participate in or use the following...?</a:t>
            </a:r>
          </a:p>
        </p:txBody>
      </p:sp>
      <p:sp>
        <p:nvSpPr>
          <p:cNvPr id="17" name="Text Box 5">
            <a:extLst>
              <a:ext uri="{FF2B5EF4-FFF2-40B4-BE49-F238E27FC236}">
                <a16:creationId xmlns:a16="http://schemas.microsoft.com/office/drawing/2014/main" id="{E35AB931-2ED4-44EA-9279-5615E65FCD5B}"/>
              </a:ext>
            </a:extLst>
          </p:cNvPr>
          <p:cNvSpPr txBox="1">
            <a:spLocks noChangeArrowheads="1"/>
          </p:cNvSpPr>
          <p:nvPr/>
        </p:nvSpPr>
        <p:spPr bwMode="auto">
          <a:xfrm>
            <a:off x="1619672" y="6496893"/>
            <a:ext cx="7634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dirty="0">
                <a:latin typeface="Calibri" panose="020F0502020204030204" pitchFamily="34" charset="0"/>
              </a:rPr>
              <a:t>Base:  All answering (various depending on facility 214 - 248)</a:t>
            </a:r>
          </a:p>
        </p:txBody>
      </p:sp>
      <p:graphicFrame>
        <p:nvGraphicFramePr>
          <p:cNvPr id="11" name="Object 2">
            <a:extLst>
              <a:ext uri="{FF2B5EF4-FFF2-40B4-BE49-F238E27FC236}">
                <a16:creationId xmlns:a16="http://schemas.microsoft.com/office/drawing/2014/main" id="{768CF47E-1E4D-4E05-BEE8-9EA124ED3CA8}"/>
              </a:ext>
            </a:extLst>
          </p:cNvPr>
          <p:cNvGraphicFramePr>
            <a:graphicFrameLocks noChangeAspect="1"/>
          </p:cNvGraphicFramePr>
          <p:nvPr>
            <p:extLst>
              <p:ext uri="{D42A27DB-BD31-4B8C-83A1-F6EECF244321}">
                <p14:modId xmlns:p14="http://schemas.microsoft.com/office/powerpoint/2010/main" val="2503734899"/>
              </p:ext>
            </p:extLst>
          </p:nvPr>
        </p:nvGraphicFramePr>
        <p:xfrm>
          <a:off x="285750" y="1340769"/>
          <a:ext cx="8030666" cy="4680048"/>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 Box 3">
            <a:extLst>
              <a:ext uri="{FF2B5EF4-FFF2-40B4-BE49-F238E27FC236}">
                <a16:creationId xmlns:a16="http://schemas.microsoft.com/office/drawing/2014/main" id="{30251FC5-5A3F-46B4-A65C-8692A02E6ED8}"/>
              </a:ext>
            </a:extLst>
          </p:cNvPr>
          <p:cNvSpPr txBox="1">
            <a:spLocks noChangeArrowheads="1"/>
          </p:cNvSpPr>
          <p:nvPr/>
        </p:nvSpPr>
        <p:spPr bwMode="auto">
          <a:xfrm>
            <a:off x="8028384" y="908720"/>
            <a:ext cx="115212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altLang="en-US" sz="1400" u="sng" dirty="0">
                <a:latin typeface="Calibri" panose="020F0502020204030204" pitchFamily="34" charset="0"/>
              </a:rPr>
              <a:t>Net – Very / Quite likely</a:t>
            </a:r>
          </a:p>
        </p:txBody>
      </p:sp>
      <p:sp>
        <p:nvSpPr>
          <p:cNvPr id="19" name="TextBox 18">
            <a:extLst>
              <a:ext uri="{FF2B5EF4-FFF2-40B4-BE49-F238E27FC236}">
                <a16:creationId xmlns:a16="http://schemas.microsoft.com/office/drawing/2014/main" id="{ED271200-5CAE-487D-ADFD-CB02CA184E0E}"/>
              </a:ext>
            </a:extLst>
          </p:cNvPr>
          <p:cNvSpPr txBox="1"/>
          <p:nvPr/>
        </p:nvSpPr>
        <p:spPr>
          <a:xfrm>
            <a:off x="8422920" y="3937763"/>
            <a:ext cx="495649" cy="307777"/>
          </a:xfrm>
          <a:prstGeom prst="rect">
            <a:avLst/>
          </a:prstGeom>
          <a:noFill/>
        </p:spPr>
        <p:txBody>
          <a:bodyPr wrap="none" rtlCol="0">
            <a:spAutoFit/>
          </a:bodyPr>
          <a:lstStyle/>
          <a:p>
            <a:r>
              <a:rPr lang="en-GB" sz="1400" dirty="0">
                <a:latin typeface="+mn-lt"/>
              </a:rPr>
              <a:t>23%</a:t>
            </a:r>
          </a:p>
        </p:txBody>
      </p:sp>
      <p:sp>
        <p:nvSpPr>
          <p:cNvPr id="20" name="TextBox 19">
            <a:extLst>
              <a:ext uri="{FF2B5EF4-FFF2-40B4-BE49-F238E27FC236}">
                <a16:creationId xmlns:a16="http://schemas.microsoft.com/office/drawing/2014/main" id="{06CE5DDA-4AB4-4AEB-90F5-7F296EC27163}"/>
              </a:ext>
            </a:extLst>
          </p:cNvPr>
          <p:cNvSpPr txBox="1"/>
          <p:nvPr/>
        </p:nvSpPr>
        <p:spPr>
          <a:xfrm>
            <a:off x="8422920" y="4423416"/>
            <a:ext cx="495649" cy="307777"/>
          </a:xfrm>
          <a:prstGeom prst="rect">
            <a:avLst/>
          </a:prstGeom>
          <a:noFill/>
        </p:spPr>
        <p:txBody>
          <a:bodyPr wrap="none" rtlCol="0">
            <a:spAutoFit/>
          </a:bodyPr>
          <a:lstStyle/>
          <a:p>
            <a:r>
              <a:rPr lang="en-GB" sz="1400" dirty="0">
                <a:latin typeface="+mn-lt"/>
              </a:rPr>
              <a:t>25%</a:t>
            </a:r>
          </a:p>
        </p:txBody>
      </p:sp>
      <p:sp>
        <p:nvSpPr>
          <p:cNvPr id="21" name="TextBox 20">
            <a:extLst>
              <a:ext uri="{FF2B5EF4-FFF2-40B4-BE49-F238E27FC236}">
                <a16:creationId xmlns:a16="http://schemas.microsoft.com/office/drawing/2014/main" id="{CC0373DC-3920-4C30-BEA9-ABE1BF7B3AA7}"/>
              </a:ext>
            </a:extLst>
          </p:cNvPr>
          <p:cNvSpPr txBox="1"/>
          <p:nvPr/>
        </p:nvSpPr>
        <p:spPr>
          <a:xfrm>
            <a:off x="8422920" y="4909066"/>
            <a:ext cx="495649" cy="307777"/>
          </a:xfrm>
          <a:prstGeom prst="rect">
            <a:avLst/>
          </a:prstGeom>
          <a:noFill/>
        </p:spPr>
        <p:txBody>
          <a:bodyPr wrap="none" rtlCol="0">
            <a:spAutoFit/>
          </a:bodyPr>
          <a:lstStyle/>
          <a:p>
            <a:r>
              <a:rPr lang="en-GB" sz="1400" dirty="0">
                <a:latin typeface="+mn-lt"/>
              </a:rPr>
              <a:t>23%</a:t>
            </a:r>
          </a:p>
        </p:txBody>
      </p:sp>
      <p:sp>
        <p:nvSpPr>
          <p:cNvPr id="22" name="Text Box 3">
            <a:extLst>
              <a:ext uri="{FF2B5EF4-FFF2-40B4-BE49-F238E27FC236}">
                <a16:creationId xmlns:a16="http://schemas.microsoft.com/office/drawing/2014/main" id="{90CEA38C-E2B4-4A97-8BFA-BA34F5BC45C2}"/>
              </a:ext>
            </a:extLst>
          </p:cNvPr>
          <p:cNvSpPr txBox="1">
            <a:spLocks noChangeArrowheads="1"/>
          </p:cNvSpPr>
          <p:nvPr/>
        </p:nvSpPr>
        <p:spPr bwMode="auto">
          <a:xfrm>
            <a:off x="251520" y="908720"/>
            <a:ext cx="41044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u="sng" dirty="0">
                <a:latin typeface="Calibri" panose="020F0502020204030204" pitchFamily="34" charset="0"/>
              </a:rPr>
              <a:t>Food, drink and meeting group facilities</a:t>
            </a:r>
          </a:p>
        </p:txBody>
      </p:sp>
      <p:sp>
        <p:nvSpPr>
          <p:cNvPr id="23" name="TextBox 22">
            <a:extLst>
              <a:ext uri="{FF2B5EF4-FFF2-40B4-BE49-F238E27FC236}">
                <a16:creationId xmlns:a16="http://schemas.microsoft.com/office/drawing/2014/main" id="{04E3EB51-0572-4191-9146-2A85C18D25DD}"/>
              </a:ext>
            </a:extLst>
          </p:cNvPr>
          <p:cNvSpPr txBox="1"/>
          <p:nvPr/>
        </p:nvSpPr>
        <p:spPr>
          <a:xfrm>
            <a:off x="899592" y="5805264"/>
            <a:ext cx="3312367" cy="461665"/>
          </a:xfrm>
          <a:prstGeom prst="rect">
            <a:avLst/>
          </a:prstGeom>
          <a:noFill/>
        </p:spPr>
        <p:txBody>
          <a:bodyPr wrap="square" rtlCol="0">
            <a:spAutoFit/>
          </a:bodyPr>
          <a:lstStyle/>
          <a:p>
            <a:r>
              <a:rPr lang="en-GB" sz="1200" b="1" i="1" dirty="0">
                <a:solidFill>
                  <a:schemeClr val="accent1">
                    <a:lumMod val="25000"/>
                  </a:schemeClr>
                </a:solidFill>
                <a:latin typeface="+mn-lt"/>
              </a:rPr>
              <a:t>Not answered question: between 49 - 83 respondents depending on facility</a:t>
            </a:r>
          </a:p>
        </p:txBody>
      </p:sp>
      <p:sp>
        <p:nvSpPr>
          <p:cNvPr id="24" name="TextBox 23">
            <a:extLst>
              <a:ext uri="{FF2B5EF4-FFF2-40B4-BE49-F238E27FC236}">
                <a16:creationId xmlns:a16="http://schemas.microsoft.com/office/drawing/2014/main" id="{07E758D3-6CF0-4A31-8BC5-381F222425EC}"/>
              </a:ext>
            </a:extLst>
          </p:cNvPr>
          <p:cNvSpPr txBox="1"/>
          <p:nvPr/>
        </p:nvSpPr>
        <p:spPr>
          <a:xfrm>
            <a:off x="5246232" y="5805264"/>
            <a:ext cx="2998176" cy="461665"/>
          </a:xfrm>
          <a:prstGeom prst="rect">
            <a:avLst/>
          </a:prstGeom>
          <a:noFill/>
        </p:spPr>
        <p:txBody>
          <a:bodyPr wrap="square" rtlCol="0">
            <a:spAutoFit/>
          </a:bodyPr>
          <a:lstStyle/>
          <a:p>
            <a:pPr algn="r"/>
            <a:r>
              <a:rPr lang="en-GB" sz="1200" b="1" i="1" dirty="0">
                <a:solidFill>
                  <a:schemeClr val="accent1">
                    <a:lumMod val="25000"/>
                  </a:schemeClr>
                </a:solidFill>
                <a:latin typeface="+mn-lt"/>
              </a:rPr>
              <a:t>The sum of percentages for specific facilities do not sum to 100% due to rounding</a:t>
            </a:r>
          </a:p>
        </p:txBody>
      </p:sp>
    </p:spTree>
    <p:extLst>
      <p:ext uri="{BB962C8B-B14F-4D97-AF65-F5344CB8AC3E}">
        <p14:creationId xmlns:p14="http://schemas.microsoft.com/office/powerpoint/2010/main" val="1637366334"/>
      </p:ext>
    </p:extLst>
  </p:cSld>
  <p:clrMapOvr>
    <a:masterClrMapping/>
  </p:clrMapOvr>
</p:sld>
</file>

<file path=ppt/theme/theme1.xml><?xml version="1.0" encoding="utf-8"?>
<a:theme xmlns:a="http://schemas.openxmlformats.org/drawingml/2006/main" name="Communicating Insights">
  <a:themeElements>
    <a:clrScheme name="Communicating Insights 8">
      <a:dk1>
        <a:srgbClr val="000000"/>
      </a:dk1>
      <a:lt1>
        <a:srgbClr val="FFFFFF"/>
      </a:lt1>
      <a:dk2>
        <a:srgbClr val="000000"/>
      </a:dk2>
      <a:lt2>
        <a:srgbClr val="333333"/>
      </a:lt2>
      <a:accent1>
        <a:srgbClr val="DDDDDD"/>
      </a:accent1>
      <a:accent2>
        <a:srgbClr val="969696"/>
      </a:accent2>
      <a:accent3>
        <a:srgbClr val="FFFFFF"/>
      </a:accent3>
      <a:accent4>
        <a:srgbClr val="000000"/>
      </a:accent4>
      <a:accent5>
        <a:srgbClr val="EBEBEB"/>
      </a:accent5>
      <a:accent6>
        <a:srgbClr val="878787"/>
      </a:accent6>
      <a:hlink>
        <a:srgbClr val="B2B2B2"/>
      </a:hlink>
      <a:folHlink>
        <a:srgbClr val="777777"/>
      </a:folHlink>
    </a:clrScheme>
    <a:fontScheme name="Communicating Insights">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ommunicating Insight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unicating Insight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unicating Insight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unicating Insight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unicating Insight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unicating Insight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unicating Insight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ommunicating Insights 8">
        <a:dk1>
          <a:srgbClr val="000000"/>
        </a:dk1>
        <a:lt1>
          <a:srgbClr val="FFFFFF"/>
        </a:lt1>
        <a:dk2>
          <a:srgbClr val="000000"/>
        </a:dk2>
        <a:lt2>
          <a:srgbClr val="333333"/>
        </a:lt2>
        <a:accent1>
          <a:srgbClr val="DDDDDD"/>
        </a:accent1>
        <a:accent2>
          <a:srgbClr val="969696"/>
        </a:accent2>
        <a:accent3>
          <a:srgbClr val="FFFFFF"/>
        </a:accent3>
        <a:accent4>
          <a:srgbClr val="000000"/>
        </a:accent4>
        <a:accent5>
          <a:srgbClr val="EBEBEB"/>
        </a:accent5>
        <a:accent6>
          <a:srgbClr val="878787"/>
        </a:accent6>
        <a:hlink>
          <a:srgbClr val="B2B2B2"/>
        </a:hlink>
        <a:folHlink>
          <a:srgbClr val="777777"/>
        </a:folHlink>
      </a:clrScheme>
      <a:clrMap bg1="lt1" tx1="dk1" bg2="lt2" tx2="dk2" accent1="accent1" accent2="accent2" accent3="accent3" accent4="accent4" accent5="accent5" accent6="accent6" hlink="hlink" folHlink="folHlink"/>
    </a:extraClrScheme>
    <a:extraClrScheme>
      <a:clrScheme name="Communicating Insights 9">
        <a:dk1>
          <a:srgbClr val="000000"/>
        </a:dk1>
        <a:lt1>
          <a:srgbClr val="FEFDE1"/>
        </a:lt1>
        <a:dk2>
          <a:srgbClr val="000000"/>
        </a:dk2>
        <a:lt2>
          <a:srgbClr val="457F62"/>
        </a:lt2>
        <a:accent1>
          <a:srgbClr val="A0C4EC"/>
        </a:accent1>
        <a:accent2>
          <a:srgbClr val="666633"/>
        </a:accent2>
        <a:accent3>
          <a:srgbClr val="FEFEEE"/>
        </a:accent3>
        <a:accent4>
          <a:srgbClr val="000000"/>
        </a:accent4>
        <a:accent5>
          <a:srgbClr val="CDDEF4"/>
        </a:accent5>
        <a:accent6>
          <a:srgbClr val="5C5C2D"/>
        </a:accent6>
        <a:hlink>
          <a:srgbClr val="41608D"/>
        </a:hlink>
        <a:folHlink>
          <a:srgbClr val="53A57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2670</TotalTime>
  <Words>1217</Words>
  <Application>Microsoft Office PowerPoint</Application>
  <PresentationFormat>On-screen Show (4:3)</PresentationFormat>
  <Paragraphs>217</Paragraphs>
  <Slides>15</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ＭＳ Ｐゴシック</vt:lpstr>
      <vt:lpstr>Arial</vt:lpstr>
      <vt:lpstr>Calibri</vt:lpstr>
      <vt:lpstr>MS P????</vt:lpstr>
      <vt:lpstr>Wingdings</vt:lpstr>
      <vt:lpstr>Communicating Insights</vt:lpstr>
      <vt:lpstr>Danehill Parish Council Facilities Survey - Powerpoint charts</vt:lpstr>
      <vt:lpstr>Response rate and response profile</vt:lpstr>
      <vt:lpstr>Have you visited the following recently…?</vt:lpstr>
      <vt:lpstr>What types of events have you attended in the last six months …?</vt:lpstr>
      <vt:lpstr>Do you think the Parish Council should provide financial support for the running and maintenance of our two village halls?</vt:lpstr>
      <vt:lpstr>Would you support a proposal to demolish the existing Memorial Hall in Danehill and build a new multi-purpose community centre?</vt:lpstr>
      <vt:lpstr>Can you briefly describe why you would not support or are unsure whether you would support this proposal…?</vt:lpstr>
      <vt:lpstr>If there is insufficient support for a new community centre, do you support the proposal to refurbish the existing Danehill Memorial Hall?</vt:lpstr>
      <vt:lpstr>To help us develop a detailed plan for whichever proposal is selected, how likely would a member of your household be to participate in or use the following...?</vt:lpstr>
      <vt:lpstr>To help us develop a detailed plan for whichever proposal is selected, how likely would a member of your household be to participate in or use the following...?</vt:lpstr>
      <vt:lpstr>Is there anything else you or a member of your household would like to see at the  Memorial Hall…?</vt:lpstr>
      <vt:lpstr>Returning Parish Council's surplus funds to parishioners. Your Parish Council's view is that these funds should be used to enhance Parish facilities and services. Do you agree with the Parish Council's view?</vt:lpstr>
      <vt:lpstr>Are there any improvements you would like to be made to Chelwood Gate Village Hall…?</vt:lpstr>
      <vt:lpstr>Do you have any other comments that you would like to make to your Parish Council…?</vt:lpstr>
      <vt:lpstr>Would you like the Parish Council’s quarterly newsletter to be sent to you electronically to save the cost of printing and postage?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Cinque Fivegrains Name Research</dc:title>
  <dc:creator>Michael Botley</dc:creator>
  <cp:lastModifiedBy>Emma Fulham</cp:lastModifiedBy>
  <cp:revision>133</cp:revision>
  <dcterms:created xsi:type="dcterms:W3CDTF">2017-04-26T19:06:08Z</dcterms:created>
  <dcterms:modified xsi:type="dcterms:W3CDTF">2018-06-06T18:27:37Z</dcterms:modified>
</cp:coreProperties>
</file>